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Arimo" panose="020B0604020202020204" charset="0"/>
      <p:regular r:id="rId34"/>
    </p:embeddedFont>
    <p:embeddedFont>
      <p:font typeface="Arimo Bold" panose="020B0604020202020204" charset="0"/>
      <p:regular r:id="rId35"/>
    </p:embeddedFont>
    <p:embeddedFont>
      <p:font typeface="Arimo Bold Italics" panose="020B0604020202020204" charset="0"/>
      <p:regular r:id="rId36"/>
    </p:embeddedFont>
    <p:embeddedFont>
      <p:font typeface="Courier Prime" panose="020B0604020202020204" charset="0"/>
      <p:regular r:id="rId37"/>
    </p:embeddedFont>
    <p:embeddedFont>
      <p:font typeface="Courier Prime Bold" panose="020B0604020202020204" charset="0"/>
      <p:regular r:id="rId38"/>
    </p:embeddedFont>
    <p:embeddedFont>
      <p:font typeface="Helios" panose="020B0604020202020204" charset="0"/>
      <p:regular r:id="rId39"/>
    </p:embeddedFont>
    <p:embeddedFont>
      <p:font typeface="Helios Bold" panose="020B0604020202020204" charset="0"/>
      <p:regular r:id="rId40"/>
    </p:embeddedFont>
    <p:embeddedFont>
      <p:font typeface="Oswald" panose="00000500000000000000" pitchFamily="2" charset="0"/>
      <p:regular r:id="rId41"/>
    </p:embeddedFont>
    <p:embeddedFont>
      <p:font typeface="Oswald Bold" panose="00000800000000000000" charset="0"/>
      <p:regular r:id="rId42"/>
    </p:embeddedFont>
    <p:embeddedFont>
      <p:font typeface="Virtual"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77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637045"/>
            <a:ext cx="15402100" cy="7418473"/>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a:p>
          </p:txBody>
        </p:sp>
      </p:grpSp>
      <p:grpSp>
        <p:nvGrpSpPr>
          <p:cNvPr id="6" name="Group 6"/>
          <p:cNvGrpSpPr/>
          <p:nvPr/>
        </p:nvGrpSpPr>
        <p:grpSpPr>
          <a:xfrm>
            <a:off x="1237701" y="1231482"/>
            <a:ext cx="15494396" cy="7418473"/>
            <a:chOff x="0" y="0"/>
            <a:chExt cx="1697633" cy="81280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a:p>
          </p:txBody>
        </p:sp>
      </p:grpSp>
      <p:sp>
        <p:nvSpPr>
          <p:cNvPr id="9" name="TextBox 9"/>
          <p:cNvSpPr txBox="1"/>
          <p:nvPr/>
        </p:nvSpPr>
        <p:spPr>
          <a:xfrm>
            <a:off x="2200658" y="1592025"/>
            <a:ext cx="12893180" cy="5904092"/>
          </a:xfrm>
          <a:prstGeom prst="rect">
            <a:avLst/>
          </a:prstGeom>
        </p:spPr>
        <p:txBody>
          <a:bodyPr lIns="0" tIns="0" rIns="0" bIns="0" rtlCol="0" anchor="t">
            <a:spAutoFit/>
          </a:bodyPr>
          <a:lstStyle/>
          <a:p>
            <a:pPr algn="l">
              <a:lnSpc>
                <a:spcPts val="14667"/>
              </a:lnSpc>
            </a:pPr>
            <a:r>
              <a:rPr lang="en-US" sz="15120">
                <a:solidFill>
                  <a:srgbClr val="000000"/>
                </a:solidFill>
                <a:latin typeface="Virtual"/>
                <a:ea typeface="Virtual"/>
                <a:cs typeface="Virtual"/>
                <a:sym typeface="Virtual"/>
              </a:rPr>
              <a:t>Introduction to</a:t>
            </a:r>
          </a:p>
          <a:p>
            <a:pPr algn="l">
              <a:lnSpc>
                <a:spcPts val="10691"/>
              </a:lnSpc>
            </a:pPr>
            <a:r>
              <a:rPr lang="en-US" sz="11022">
                <a:solidFill>
                  <a:srgbClr val="000000"/>
                </a:solidFill>
                <a:latin typeface="Oswald Bold"/>
                <a:ea typeface="Oswald Bold"/>
                <a:cs typeface="Oswald Bold"/>
                <a:sym typeface="Oswald Bold"/>
              </a:rPr>
              <a:t>INFORMATION</a:t>
            </a:r>
          </a:p>
          <a:p>
            <a:pPr algn="l">
              <a:lnSpc>
                <a:spcPts val="10691"/>
              </a:lnSpc>
            </a:pPr>
            <a:r>
              <a:rPr lang="en-US" sz="11022">
                <a:solidFill>
                  <a:srgbClr val="FEBA32"/>
                </a:solidFill>
                <a:latin typeface="Oswald Bold"/>
                <a:ea typeface="Oswald Bold"/>
                <a:cs typeface="Oswald Bold"/>
                <a:sym typeface="Oswald Bold"/>
              </a:rPr>
              <a:t>MANAGEMENT SYSTEM</a:t>
            </a:r>
          </a:p>
          <a:p>
            <a:pPr algn="ctr">
              <a:lnSpc>
                <a:spcPts val="6036"/>
              </a:lnSpc>
            </a:pPr>
            <a:endParaRPr lang="en-US" sz="11022">
              <a:solidFill>
                <a:srgbClr val="FEBA32"/>
              </a:solidFill>
              <a:latin typeface="Oswald Bold"/>
              <a:ea typeface="Oswald Bold"/>
              <a:cs typeface="Oswald Bold"/>
              <a:sym typeface="Oswald Bold"/>
            </a:endParaRPr>
          </a:p>
          <a:p>
            <a:pPr algn="ctr">
              <a:lnSpc>
                <a:spcPts val="4850"/>
              </a:lnSpc>
            </a:pPr>
            <a:r>
              <a:rPr lang="en-US" sz="5000">
                <a:solidFill>
                  <a:srgbClr val="545454"/>
                </a:solidFill>
                <a:latin typeface="Oswald Bold"/>
                <a:ea typeface="Oswald Bold"/>
                <a:cs typeface="Oswald Bold"/>
                <a:sym typeface="Oswald Bold"/>
              </a:rPr>
              <a:t>LESSON 1</a:t>
            </a:r>
          </a:p>
        </p:txBody>
      </p:sp>
      <p:sp>
        <p:nvSpPr>
          <p:cNvPr id="10" name="TextBox 10"/>
          <p:cNvSpPr txBox="1"/>
          <p:nvPr/>
        </p:nvSpPr>
        <p:spPr>
          <a:xfrm>
            <a:off x="2200658" y="7782437"/>
            <a:ext cx="12893180" cy="354330"/>
          </a:xfrm>
          <a:prstGeom prst="rect">
            <a:avLst/>
          </a:prstGeom>
        </p:spPr>
        <p:txBody>
          <a:bodyPr lIns="0" tIns="0" rIns="0" bIns="0" rtlCol="0" anchor="t">
            <a:spAutoFit/>
          </a:bodyPr>
          <a:lstStyle/>
          <a:p>
            <a:pPr algn="l">
              <a:lnSpc>
                <a:spcPts val="2640"/>
              </a:lnSpc>
            </a:pPr>
            <a:r>
              <a:rPr lang="en-US" sz="2400">
                <a:solidFill>
                  <a:srgbClr val="000000"/>
                </a:solidFill>
                <a:latin typeface="Arimo"/>
                <a:ea typeface="Arimo"/>
                <a:cs typeface="Arimo"/>
                <a:sym typeface="Arimo"/>
              </a:rPr>
              <a:t>PREPARED BY: </a:t>
            </a:r>
            <a:r>
              <a:rPr lang="en-US" sz="2400">
                <a:solidFill>
                  <a:srgbClr val="000000"/>
                </a:solidFill>
                <a:latin typeface="Arimo Bold"/>
                <a:ea typeface="Arimo Bold"/>
                <a:cs typeface="Arimo Bold"/>
                <a:sym typeface="Arimo Bold"/>
              </a:rPr>
              <a:t>MR.</a:t>
            </a:r>
            <a:r>
              <a:rPr lang="en-US" sz="2400">
                <a:solidFill>
                  <a:srgbClr val="000000"/>
                </a:solidFill>
                <a:latin typeface="Arimo"/>
                <a:ea typeface="Arimo"/>
                <a:cs typeface="Arimo"/>
                <a:sym typeface="Arimo"/>
              </a:rPr>
              <a:t> </a:t>
            </a:r>
            <a:r>
              <a:rPr lang="en-US" sz="2400">
                <a:solidFill>
                  <a:srgbClr val="000000"/>
                </a:solidFill>
                <a:latin typeface="Arimo Bold"/>
                <a:ea typeface="Arimo Bold"/>
                <a:cs typeface="Arimo Bold"/>
                <a:sym typeface="Arimo Bold"/>
              </a:rPr>
              <a:t>JOMAR G. SANGIL</a:t>
            </a:r>
          </a:p>
        </p:txBody>
      </p:sp>
      <p:sp>
        <p:nvSpPr>
          <p:cNvPr id="11" name="Freeform 11"/>
          <p:cNvSpPr/>
          <p:nvPr/>
        </p:nvSpPr>
        <p:spPr>
          <a:xfrm>
            <a:off x="11443834" y="7608702"/>
            <a:ext cx="643499" cy="692276"/>
          </a:xfrm>
          <a:custGeom>
            <a:avLst/>
            <a:gdLst/>
            <a:ahLst/>
            <a:cxnLst/>
            <a:rect l="l" t="t" r="r" b="b"/>
            <a:pathLst>
              <a:path w="643499" h="692276">
                <a:moveTo>
                  <a:pt x="0" y="0"/>
                </a:moveTo>
                <a:lnTo>
                  <a:pt x="643498" y="0"/>
                </a:lnTo>
                <a:lnTo>
                  <a:pt x="643498" y="692275"/>
                </a:lnTo>
                <a:lnTo>
                  <a:pt x="0" y="692275"/>
                </a:lnTo>
                <a:lnTo>
                  <a:pt x="0" y="0"/>
                </a:lnTo>
                <a:close/>
              </a:path>
            </a:pathLst>
          </a:custGeom>
          <a:blipFill>
            <a:blip r:embed="rId3"/>
            <a:stretch>
              <a:fillRect r="-476105"/>
            </a:stretch>
          </a:blipFill>
        </p:spPr>
      </p:sp>
      <p:sp>
        <p:nvSpPr>
          <p:cNvPr id="12" name="TextBox 12"/>
          <p:cNvSpPr txBox="1"/>
          <p:nvPr/>
        </p:nvSpPr>
        <p:spPr>
          <a:xfrm>
            <a:off x="12185010" y="7620650"/>
            <a:ext cx="4234180" cy="735054"/>
          </a:xfrm>
          <a:prstGeom prst="rect">
            <a:avLst/>
          </a:prstGeom>
        </p:spPr>
        <p:txBody>
          <a:bodyPr lIns="0" tIns="0" rIns="0" bIns="0" rtlCol="0" anchor="t">
            <a:spAutoFit/>
          </a:bodyPr>
          <a:lstStyle/>
          <a:p>
            <a:pPr algn="ctr">
              <a:lnSpc>
                <a:spcPts val="3750"/>
              </a:lnSpc>
            </a:pPr>
            <a:r>
              <a:rPr lang="en-US" sz="3827">
                <a:solidFill>
                  <a:srgbClr val="2A2E3A"/>
                </a:solidFill>
                <a:latin typeface="Helios Bold"/>
                <a:ea typeface="Helios Bold"/>
                <a:cs typeface="Helios Bold"/>
                <a:sym typeface="Helios Bold"/>
              </a:rPr>
              <a:t>CLARK COLLEGE</a:t>
            </a:r>
            <a:r>
              <a:rPr lang="en-US" sz="3827">
                <a:solidFill>
                  <a:srgbClr val="2A2E3A"/>
                </a:solidFill>
                <a:latin typeface="Helios"/>
                <a:ea typeface="Helios"/>
                <a:cs typeface="Helios"/>
                <a:sym typeface="Helios"/>
              </a:rPr>
              <a:t> </a:t>
            </a:r>
          </a:p>
          <a:p>
            <a:pPr algn="ctr">
              <a:lnSpc>
                <a:spcPts val="2004"/>
              </a:lnSpc>
            </a:pPr>
            <a:r>
              <a:rPr lang="en-US" sz="2045">
                <a:solidFill>
                  <a:srgbClr val="2A2E3A"/>
                </a:solidFill>
                <a:latin typeface="Helios"/>
                <a:ea typeface="Helios"/>
                <a:cs typeface="Helios"/>
                <a:sym typeface="Helios"/>
              </a:rPr>
              <a:t>OF SCIENCE AND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1153556" y="0"/>
            <a:ext cx="7134444" cy="10287000"/>
            <a:chOff x="0" y="0"/>
            <a:chExt cx="9512593" cy="13716000"/>
          </a:xfrm>
        </p:grpSpPr>
        <p:pic>
          <p:nvPicPr>
            <p:cNvPr id="3" name="Picture 3"/>
            <p:cNvPicPr>
              <a:picLocks noChangeAspect="1"/>
            </p:cNvPicPr>
            <p:nvPr/>
          </p:nvPicPr>
          <p:blipFill>
            <a:blip r:embed="rId2"/>
            <a:srcRect l="26882" r="26882"/>
            <a:stretch>
              <a:fillRect/>
            </a:stretch>
          </p:blipFill>
          <p:spPr>
            <a:xfrm>
              <a:off x="0" y="0"/>
              <a:ext cx="9512593" cy="13716000"/>
            </a:xfrm>
            <a:prstGeom prst="rect">
              <a:avLst/>
            </a:prstGeom>
          </p:spPr>
        </p:pic>
      </p:grpSp>
      <p:grpSp>
        <p:nvGrpSpPr>
          <p:cNvPr id="4" name="Group 4"/>
          <p:cNvGrpSpPr/>
          <p:nvPr/>
        </p:nvGrpSpPr>
        <p:grpSpPr>
          <a:xfrm>
            <a:off x="1439199" y="1692342"/>
            <a:ext cx="11743947" cy="7418473"/>
            <a:chOff x="0" y="0"/>
            <a:chExt cx="1286718" cy="812800"/>
          </a:xfrm>
        </p:grpSpPr>
        <p:sp>
          <p:nvSpPr>
            <p:cNvPr id="5" name="Freeform 5"/>
            <p:cNvSpPr/>
            <p:nvPr/>
          </p:nvSpPr>
          <p:spPr>
            <a:xfrm>
              <a:off x="0" y="0"/>
              <a:ext cx="1286718" cy="812800"/>
            </a:xfrm>
            <a:custGeom>
              <a:avLst/>
              <a:gdLst/>
              <a:ahLst/>
              <a:cxnLst/>
              <a:rect l="l" t="t" r="r" b="b"/>
              <a:pathLst>
                <a:path w="1286718" h="812800">
                  <a:moveTo>
                    <a:pt x="0" y="0"/>
                  </a:moveTo>
                  <a:lnTo>
                    <a:pt x="1286718" y="0"/>
                  </a:lnTo>
                  <a:lnTo>
                    <a:pt x="1286718" y="812800"/>
                  </a:lnTo>
                  <a:lnTo>
                    <a:pt x="0" y="812800"/>
                  </a:lnTo>
                  <a:close/>
                </a:path>
              </a:pathLst>
            </a:custGeom>
            <a:solidFill>
              <a:srgbClr val="FEBA32"/>
            </a:solidFill>
          </p:spPr>
        </p:sp>
        <p:sp>
          <p:nvSpPr>
            <p:cNvPr id="6" name="TextBox 6"/>
            <p:cNvSpPr txBox="1"/>
            <p:nvPr/>
          </p:nvSpPr>
          <p:spPr>
            <a:xfrm>
              <a:off x="0" y="-95250"/>
              <a:ext cx="1286718" cy="908050"/>
            </a:xfrm>
            <a:prstGeom prst="rect">
              <a:avLst/>
            </a:prstGeom>
          </p:spPr>
          <p:txBody>
            <a:bodyPr lIns="50800" tIns="50800" rIns="50800" bIns="50800" rtlCol="0" anchor="ctr"/>
            <a:lstStyle/>
            <a:p>
              <a:pPr algn="ctr">
                <a:lnSpc>
                  <a:spcPts val="3213"/>
                </a:lnSpc>
              </a:pPr>
              <a:endParaRPr/>
            </a:p>
          </p:txBody>
        </p:sp>
      </p:grpSp>
      <p:grpSp>
        <p:nvGrpSpPr>
          <p:cNvPr id="7" name="Group 7"/>
          <p:cNvGrpSpPr/>
          <p:nvPr/>
        </p:nvGrpSpPr>
        <p:grpSpPr>
          <a:xfrm>
            <a:off x="1028700" y="1286779"/>
            <a:ext cx="11743947" cy="7418473"/>
            <a:chOff x="0" y="0"/>
            <a:chExt cx="1286718" cy="812800"/>
          </a:xfrm>
        </p:grpSpPr>
        <p:sp>
          <p:nvSpPr>
            <p:cNvPr id="8" name="Freeform 8"/>
            <p:cNvSpPr/>
            <p:nvPr/>
          </p:nvSpPr>
          <p:spPr>
            <a:xfrm>
              <a:off x="0" y="0"/>
              <a:ext cx="1286718" cy="812800"/>
            </a:xfrm>
            <a:custGeom>
              <a:avLst/>
              <a:gdLst/>
              <a:ahLst/>
              <a:cxnLst/>
              <a:rect l="l" t="t" r="r" b="b"/>
              <a:pathLst>
                <a:path w="1286718" h="812800">
                  <a:moveTo>
                    <a:pt x="0" y="0"/>
                  </a:moveTo>
                  <a:lnTo>
                    <a:pt x="1286718" y="0"/>
                  </a:lnTo>
                  <a:lnTo>
                    <a:pt x="1286718" y="812800"/>
                  </a:lnTo>
                  <a:lnTo>
                    <a:pt x="0" y="812800"/>
                  </a:lnTo>
                  <a:close/>
                </a:path>
              </a:pathLst>
            </a:custGeom>
            <a:solidFill>
              <a:srgbClr val="FFFFFF"/>
            </a:solidFill>
          </p:spPr>
        </p:sp>
        <p:sp>
          <p:nvSpPr>
            <p:cNvPr id="9" name="TextBox 9"/>
            <p:cNvSpPr txBox="1"/>
            <p:nvPr/>
          </p:nvSpPr>
          <p:spPr>
            <a:xfrm>
              <a:off x="0" y="-95250"/>
              <a:ext cx="1286718" cy="908050"/>
            </a:xfrm>
            <a:prstGeom prst="rect">
              <a:avLst/>
            </a:prstGeom>
          </p:spPr>
          <p:txBody>
            <a:bodyPr lIns="50800" tIns="50800" rIns="50800" bIns="50800" rtlCol="0" anchor="ctr"/>
            <a:lstStyle/>
            <a:p>
              <a:pPr algn="ctr">
                <a:lnSpc>
                  <a:spcPts val="3213"/>
                </a:lnSpc>
              </a:pPr>
              <a:endParaRPr/>
            </a:p>
          </p:txBody>
        </p:sp>
      </p:grpSp>
      <p:grpSp>
        <p:nvGrpSpPr>
          <p:cNvPr id="10" name="Group 10"/>
          <p:cNvGrpSpPr/>
          <p:nvPr/>
        </p:nvGrpSpPr>
        <p:grpSpPr>
          <a:xfrm>
            <a:off x="17200615" y="298796"/>
            <a:ext cx="2174770" cy="696247"/>
            <a:chOff x="0" y="0"/>
            <a:chExt cx="568013" cy="181848"/>
          </a:xfrm>
        </p:grpSpPr>
        <p:sp>
          <p:nvSpPr>
            <p:cNvPr id="11" name="Freeform 11"/>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12" name="TextBox 12"/>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13" name="TextBox 13"/>
          <p:cNvSpPr txBox="1"/>
          <p:nvPr/>
        </p:nvSpPr>
        <p:spPr>
          <a:xfrm>
            <a:off x="1830968" y="3260258"/>
            <a:ext cx="10364052" cy="5212210"/>
          </a:xfrm>
          <a:prstGeom prst="rect">
            <a:avLst/>
          </a:prstGeom>
        </p:spPr>
        <p:txBody>
          <a:bodyPr lIns="0" tIns="0" rIns="0" bIns="0" rtlCol="0" anchor="t">
            <a:spAutoFit/>
          </a:bodyPr>
          <a:lstStyle/>
          <a:p>
            <a:pPr marL="0" lvl="0" indent="0" algn="l">
              <a:lnSpc>
                <a:spcPts val="6928"/>
              </a:lnSpc>
            </a:pPr>
            <a:r>
              <a:rPr lang="en-US" sz="4099">
                <a:solidFill>
                  <a:srgbClr val="000000"/>
                </a:solidFill>
                <a:latin typeface="Arimo"/>
                <a:ea typeface="Arimo"/>
                <a:cs typeface="Arimo"/>
                <a:sym typeface="Arimo"/>
              </a:rPr>
              <a:t>It is a set of interrelated components that collect, process, store, and disseminate data and information. It provides a feedback mechanism to monitor and control its operation to make sure it continues to meet its goals and objectives.</a:t>
            </a:r>
          </a:p>
        </p:txBody>
      </p:sp>
      <p:sp>
        <p:nvSpPr>
          <p:cNvPr id="14" name="TextBox 14"/>
          <p:cNvSpPr txBox="1"/>
          <p:nvPr/>
        </p:nvSpPr>
        <p:spPr>
          <a:xfrm>
            <a:off x="1830968" y="1822979"/>
            <a:ext cx="9634702" cy="2015986"/>
          </a:xfrm>
          <a:prstGeom prst="rect">
            <a:avLst/>
          </a:prstGeom>
        </p:spPr>
        <p:txBody>
          <a:bodyPr lIns="0" tIns="0" rIns="0" bIns="0" rtlCol="0" anchor="t">
            <a:spAutoFit/>
          </a:bodyPr>
          <a:lstStyle/>
          <a:p>
            <a:pPr algn="l">
              <a:lnSpc>
                <a:spcPts val="7797"/>
              </a:lnSpc>
            </a:pPr>
            <a:r>
              <a:rPr lang="en-US" sz="8038">
                <a:solidFill>
                  <a:srgbClr val="FEBA32"/>
                </a:solidFill>
                <a:latin typeface="Oswald Bold"/>
                <a:ea typeface="Oswald Bold"/>
                <a:cs typeface="Oswald Bold"/>
                <a:sym typeface="Oswald Bold"/>
              </a:rPr>
              <a:t>INFORMATION SYSTEM</a:t>
            </a:r>
          </a:p>
          <a:p>
            <a:pPr marL="0" lvl="0" indent="0" algn="l">
              <a:lnSpc>
                <a:spcPts val="7797"/>
              </a:lnSpc>
              <a:spcBef>
                <a:spcPct val="0"/>
              </a:spcBef>
            </a:pPr>
            <a:endParaRPr lang="en-US" sz="8038">
              <a:solidFill>
                <a:srgbClr val="FEBA32"/>
              </a:solidFill>
              <a:latin typeface="Oswald Bold"/>
              <a:ea typeface="Oswald Bold"/>
              <a:cs typeface="Oswald Bold"/>
              <a:sym typeface="Oswald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39199" y="1692342"/>
            <a:ext cx="11743947" cy="7418473"/>
            <a:chOff x="0" y="0"/>
            <a:chExt cx="1286718" cy="812800"/>
          </a:xfrm>
        </p:grpSpPr>
        <p:sp>
          <p:nvSpPr>
            <p:cNvPr id="3" name="Freeform 3"/>
            <p:cNvSpPr/>
            <p:nvPr/>
          </p:nvSpPr>
          <p:spPr>
            <a:xfrm>
              <a:off x="0" y="0"/>
              <a:ext cx="1286718" cy="812800"/>
            </a:xfrm>
            <a:custGeom>
              <a:avLst/>
              <a:gdLst/>
              <a:ahLst/>
              <a:cxnLst/>
              <a:rect l="l" t="t" r="r" b="b"/>
              <a:pathLst>
                <a:path w="1286718" h="812800">
                  <a:moveTo>
                    <a:pt x="0" y="0"/>
                  </a:moveTo>
                  <a:lnTo>
                    <a:pt x="1286718" y="0"/>
                  </a:lnTo>
                  <a:lnTo>
                    <a:pt x="1286718" y="812800"/>
                  </a:lnTo>
                  <a:lnTo>
                    <a:pt x="0" y="812800"/>
                  </a:lnTo>
                  <a:close/>
                </a:path>
              </a:pathLst>
            </a:custGeom>
            <a:solidFill>
              <a:srgbClr val="FEBA32"/>
            </a:solidFill>
          </p:spPr>
        </p:sp>
        <p:sp>
          <p:nvSpPr>
            <p:cNvPr id="4" name="TextBox 4"/>
            <p:cNvSpPr txBox="1"/>
            <p:nvPr/>
          </p:nvSpPr>
          <p:spPr>
            <a:xfrm>
              <a:off x="0" y="-95250"/>
              <a:ext cx="1286718" cy="908050"/>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028700" y="1286779"/>
            <a:ext cx="16536761" cy="8670950"/>
            <a:chOff x="0" y="0"/>
            <a:chExt cx="1811839" cy="950027"/>
          </a:xfrm>
        </p:grpSpPr>
        <p:sp>
          <p:nvSpPr>
            <p:cNvPr id="6" name="Freeform 6"/>
            <p:cNvSpPr/>
            <p:nvPr/>
          </p:nvSpPr>
          <p:spPr>
            <a:xfrm>
              <a:off x="0" y="0"/>
              <a:ext cx="1811839" cy="950027"/>
            </a:xfrm>
            <a:custGeom>
              <a:avLst/>
              <a:gdLst/>
              <a:ahLst/>
              <a:cxnLst/>
              <a:rect l="l" t="t" r="r" b="b"/>
              <a:pathLst>
                <a:path w="1811839" h="950027">
                  <a:moveTo>
                    <a:pt x="0" y="0"/>
                  </a:moveTo>
                  <a:lnTo>
                    <a:pt x="1811839" y="0"/>
                  </a:lnTo>
                  <a:lnTo>
                    <a:pt x="1811839" y="950027"/>
                  </a:lnTo>
                  <a:lnTo>
                    <a:pt x="0" y="950027"/>
                  </a:lnTo>
                  <a:close/>
                </a:path>
              </a:pathLst>
            </a:custGeom>
            <a:solidFill>
              <a:srgbClr val="FFFFFF"/>
            </a:solidFill>
          </p:spPr>
        </p:sp>
        <p:sp>
          <p:nvSpPr>
            <p:cNvPr id="7" name="TextBox 7"/>
            <p:cNvSpPr txBox="1"/>
            <p:nvPr/>
          </p:nvSpPr>
          <p:spPr>
            <a:xfrm>
              <a:off x="0" y="-95250"/>
              <a:ext cx="1811839" cy="1045277"/>
            </a:xfrm>
            <a:prstGeom prst="rect">
              <a:avLst/>
            </a:prstGeom>
          </p:spPr>
          <p:txBody>
            <a:bodyPr lIns="50800" tIns="50800" rIns="50800" bIns="50800" rtlCol="0" anchor="ctr"/>
            <a:lstStyle/>
            <a:p>
              <a:pPr algn="ctr">
                <a:lnSpc>
                  <a:spcPts val="3213"/>
                </a:lnSpc>
              </a:pPr>
              <a:endParaRPr/>
            </a:p>
          </p:txBody>
        </p:sp>
      </p:grpSp>
      <p:grpSp>
        <p:nvGrpSpPr>
          <p:cNvPr id="8" name="Group 8"/>
          <p:cNvGrpSpPr/>
          <p:nvPr/>
        </p:nvGrpSpPr>
        <p:grpSpPr>
          <a:xfrm>
            <a:off x="17200615" y="298796"/>
            <a:ext cx="2174770" cy="696247"/>
            <a:chOff x="0" y="0"/>
            <a:chExt cx="568013" cy="181848"/>
          </a:xfrm>
        </p:grpSpPr>
        <p:sp>
          <p:nvSpPr>
            <p:cNvPr id="9" name="Freeform 9"/>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10" name="TextBox 10"/>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11" name="Freeform 11"/>
          <p:cNvSpPr/>
          <p:nvPr/>
        </p:nvSpPr>
        <p:spPr>
          <a:xfrm>
            <a:off x="3392786" y="3985816"/>
            <a:ext cx="13105600" cy="2653580"/>
          </a:xfrm>
          <a:custGeom>
            <a:avLst/>
            <a:gdLst/>
            <a:ahLst/>
            <a:cxnLst/>
            <a:rect l="l" t="t" r="r" b="b"/>
            <a:pathLst>
              <a:path w="13105600" h="2653580">
                <a:moveTo>
                  <a:pt x="0" y="0"/>
                </a:moveTo>
                <a:lnTo>
                  <a:pt x="13105600" y="0"/>
                </a:lnTo>
                <a:lnTo>
                  <a:pt x="13105600" y="2653580"/>
                </a:lnTo>
                <a:lnTo>
                  <a:pt x="0" y="2653580"/>
                </a:lnTo>
                <a:lnTo>
                  <a:pt x="0" y="0"/>
                </a:lnTo>
                <a:close/>
              </a:path>
            </a:pathLst>
          </a:custGeom>
          <a:blipFill>
            <a:blip r:embed="rId2"/>
            <a:stretch>
              <a:fillRect/>
            </a:stretch>
          </a:blipFill>
        </p:spPr>
      </p:sp>
      <p:sp>
        <p:nvSpPr>
          <p:cNvPr id="12" name="Freeform 12"/>
          <p:cNvSpPr/>
          <p:nvPr/>
        </p:nvSpPr>
        <p:spPr>
          <a:xfrm>
            <a:off x="3392786" y="7107195"/>
            <a:ext cx="4929523" cy="2298224"/>
          </a:xfrm>
          <a:custGeom>
            <a:avLst/>
            <a:gdLst/>
            <a:ahLst/>
            <a:cxnLst/>
            <a:rect l="l" t="t" r="r" b="b"/>
            <a:pathLst>
              <a:path w="4929523" h="2298224">
                <a:moveTo>
                  <a:pt x="0" y="0"/>
                </a:moveTo>
                <a:lnTo>
                  <a:pt x="4929523" y="0"/>
                </a:lnTo>
                <a:lnTo>
                  <a:pt x="4929523" y="2298223"/>
                </a:lnTo>
                <a:lnTo>
                  <a:pt x="0" y="2298223"/>
                </a:lnTo>
                <a:lnTo>
                  <a:pt x="0" y="0"/>
                </a:lnTo>
                <a:close/>
              </a:path>
            </a:pathLst>
          </a:custGeom>
          <a:blipFill>
            <a:blip r:embed="rId3"/>
            <a:stretch>
              <a:fillRect/>
            </a:stretch>
          </a:blipFill>
        </p:spPr>
      </p:sp>
      <p:sp>
        <p:nvSpPr>
          <p:cNvPr id="13" name="TextBox 13"/>
          <p:cNvSpPr txBox="1"/>
          <p:nvPr/>
        </p:nvSpPr>
        <p:spPr>
          <a:xfrm>
            <a:off x="1718648" y="3050332"/>
            <a:ext cx="2097699" cy="830710"/>
          </a:xfrm>
          <a:prstGeom prst="rect">
            <a:avLst/>
          </a:prstGeom>
        </p:spPr>
        <p:txBody>
          <a:bodyPr lIns="0" tIns="0" rIns="0" bIns="0" rtlCol="0" anchor="t">
            <a:spAutoFit/>
          </a:bodyPr>
          <a:lstStyle/>
          <a:p>
            <a:pPr marL="0" lvl="0" indent="0" algn="l">
              <a:lnSpc>
                <a:spcPts val="6928"/>
              </a:lnSpc>
            </a:pPr>
            <a:r>
              <a:rPr lang="en-US" sz="4099">
                <a:solidFill>
                  <a:srgbClr val="000000"/>
                </a:solidFill>
                <a:latin typeface="Arimo"/>
                <a:ea typeface="Arimo"/>
                <a:cs typeface="Arimo"/>
                <a:sym typeface="Arimo"/>
              </a:rPr>
              <a:t>Example</a:t>
            </a:r>
          </a:p>
        </p:txBody>
      </p:sp>
      <p:sp>
        <p:nvSpPr>
          <p:cNvPr id="14" name="TextBox 14"/>
          <p:cNvSpPr txBox="1"/>
          <p:nvPr/>
        </p:nvSpPr>
        <p:spPr>
          <a:xfrm>
            <a:off x="4473921" y="1892367"/>
            <a:ext cx="11354771" cy="1262610"/>
          </a:xfrm>
          <a:prstGeom prst="rect">
            <a:avLst/>
          </a:prstGeom>
        </p:spPr>
        <p:txBody>
          <a:bodyPr lIns="0" tIns="0" rIns="0" bIns="0" rtlCol="0" anchor="t">
            <a:spAutoFit/>
          </a:bodyPr>
          <a:lstStyle/>
          <a:p>
            <a:pPr marL="0" lvl="0" indent="0" algn="l">
              <a:lnSpc>
                <a:spcPts val="9349"/>
              </a:lnSpc>
              <a:spcBef>
                <a:spcPct val="0"/>
              </a:spcBef>
            </a:pPr>
            <a:r>
              <a:rPr lang="en-US" sz="9638">
                <a:solidFill>
                  <a:srgbClr val="FEBA32"/>
                </a:solidFill>
                <a:latin typeface="Oswald Bold"/>
                <a:ea typeface="Oswald Bold"/>
                <a:cs typeface="Oswald Bold"/>
                <a:sym typeface="Oswald Bold"/>
              </a:rPr>
              <a:t>INFORMATION SYSTEM</a:t>
            </a:r>
          </a:p>
        </p:txBody>
      </p:sp>
      <p:sp>
        <p:nvSpPr>
          <p:cNvPr id="15" name="TextBox 15"/>
          <p:cNvSpPr txBox="1"/>
          <p:nvPr/>
        </p:nvSpPr>
        <p:spPr>
          <a:xfrm>
            <a:off x="2343936" y="4658118"/>
            <a:ext cx="423561" cy="1182121"/>
          </a:xfrm>
          <a:prstGeom prst="rect">
            <a:avLst/>
          </a:prstGeom>
        </p:spPr>
        <p:txBody>
          <a:bodyPr lIns="0" tIns="0" rIns="0" bIns="0" rtlCol="0" anchor="t">
            <a:spAutoFit/>
          </a:bodyPr>
          <a:lstStyle/>
          <a:p>
            <a:pPr marL="0" lvl="0" indent="0" algn="l">
              <a:lnSpc>
                <a:spcPts val="9801"/>
              </a:lnSpc>
            </a:pPr>
            <a:r>
              <a:rPr lang="en-US" sz="5799">
                <a:solidFill>
                  <a:srgbClr val="000000"/>
                </a:solidFill>
                <a:latin typeface="Arimo Bold"/>
                <a:ea typeface="Arimo Bold"/>
                <a:cs typeface="Arimo Bold"/>
                <a:sym typeface="Arimo Bold"/>
              </a:rPr>
              <a:t>1</a:t>
            </a:r>
          </a:p>
        </p:txBody>
      </p:sp>
      <p:sp>
        <p:nvSpPr>
          <p:cNvPr id="16" name="TextBox 16"/>
          <p:cNvSpPr txBox="1"/>
          <p:nvPr/>
        </p:nvSpPr>
        <p:spPr>
          <a:xfrm>
            <a:off x="2343936" y="7512846"/>
            <a:ext cx="423561" cy="1182121"/>
          </a:xfrm>
          <a:prstGeom prst="rect">
            <a:avLst/>
          </a:prstGeom>
        </p:spPr>
        <p:txBody>
          <a:bodyPr lIns="0" tIns="0" rIns="0" bIns="0" rtlCol="0" anchor="t">
            <a:spAutoFit/>
          </a:bodyPr>
          <a:lstStyle/>
          <a:p>
            <a:pPr marL="0" lvl="0" indent="0" algn="l">
              <a:lnSpc>
                <a:spcPts val="9801"/>
              </a:lnSpc>
            </a:pPr>
            <a:r>
              <a:rPr lang="en-US" sz="5799">
                <a:solidFill>
                  <a:srgbClr val="000000"/>
                </a:solidFill>
                <a:latin typeface="Arimo Bold"/>
                <a:ea typeface="Arimo Bold"/>
                <a:cs typeface="Arimo Bold"/>
                <a:sym typeface="Arimo Bold"/>
              </a:rPr>
              <a:t>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54910" y="-603021"/>
            <a:ext cx="2160288" cy="11216898"/>
            <a:chOff x="0" y="0"/>
            <a:chExt cx="920802" cy="4781095"/>
          </a:xfrm>
        </p:grpSpPr>
        <p:sp>
          <p:nvSpPr>
            <p:cNvPr id="3" name="Freeform 3"/>
            <p:cNvSpPr/>
            <p:nvPr/>
          </p:nvSpPr>
          <p:spPr>
            <a:xfrm>
              <a:off x="0" y="0"/>
              <a:ext cx="920802" cy="4781095"/>
            </a:xfrm>
            <a:custGeom>
              <a:avLst/>
              <a:gdLst/>
              <a:ahLst/>
              <a:cxnLst/>
              <a:rect l="l" t="t" r="r" b="b"/>
              <a:pathLst>
                <a:path w="920802" h="4781095">
                  <a:moveTo>
                    <a:pt x="0" y="0"/>
                  </a:moveTo>
                  <a:lnTo>
                    <a:pt x="920802" y="0"/>
                  </a:lnTo>
                  <a:lnTo>
                    <a:pt x="920802" y="4781095"/>
                  </a:lnTo>
                  <a:lnTo>
                    <a:pt x="0" y="4781095"/>
                  </a:lnTo>
                  <a:close/>
                </a:path>
              </a:pathLst>
            </a:custGeom>
            <a:solidFill>
              <a:srgbClr val="FEBA32"/>
            </a:solidFill>
          </p:spPr>
        </p:sp>
        <p:sp>
          <p:nvSpPr>
            <p:cNvPr id="4" name="TextBox 4"/>
            <p:cNvSpPr txBox="1"/>
            <p:nvPr/>
          </p:nvSpPr>
          <p:spPr>
            <a:xfrm>
              <a:off x="0" y="-95250"/>
              <a:ext cx="920802" cy="4876345"/>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7200615" y="298796"/>
            <a:ext cx="2174770" cy="696247"/>
            <a:chOff x="0" y="0"/>
            <a:chExt cx="568013" cy="181848"/>
          </a:xfrm>
        </p:grpSpPr>
        <p:sp>
          <p:nvSpPr>
            <p:cNvPr id="6" name="Freeform 6"/>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7" name="TextBox 7"/>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8" name="TextBox 8"/>
          <p:cNvSpPr txBox="1"/>
          <p:nvPr/>
        </p:nvSpPr>
        <p:spPr>
          <a:xfrm>
            <a:off x="1223441" y="489296"/>
            <a:ext cx="15841118" cy="2091133"/>
          </a:xfrm>
          <a:prstGeom prst="rect">
            <a:avLst/>
          </a:prstGeom>
        </p:spPr>
        <p:txBody>
          <a:bodyPr lIns="0" tIns="0" rIns="0" bIns="0" rtlCol="0" anchor="t">
            <a:spAutoFit/>
          </a:bodyPr>
          <a:lstStyle/>
          <a:p>
            <a:pPr marL="0" lvl="0" indent="0" algn="ctr">
              <a:lnSpc>
                <a:spcPts val="8078"/>
              </a:lnSpc>
              <a:spcBef>
                <a:spcPct val="0"/>
              </a:spcBef>
            </a:pPr>
            <a:r>
              <a:rPr lang="en-US" sz="8328">
                <a:solidFill>
                  <a:srgbClr val="2A2E3A"/>
                </a:solidFill>
                <a:latin typeface="Oswald Bold"/>
                <a:ea typeface="Oswald Bold"/>
                <a:cs typeface="Oswald Bold"/>
                <a:sym typeface="Oswald Bold"/>
              </a:rPr>
              <a:t>FIVE KEY COMPONENTS ON INFORMATION SYSTEM</a:t>
            </a:r>
          </a:p>
        </p:txBody>
      </p:sp>
      <p:sp>
        <p:nvSpPr>
          <p:cNvPr id="9" name="TextBox 9"/>
          <p:cNvSpPr txBox="1"/>
          <p:nvPr/>
        </p:nvSpPr>
        <p:spPr>
          <a:xfrm>
            <a:off x="1619597" y="3429659"/>
            <a:ext cx="5120022" cy="5570167"/>
          </a:xfrm>
          <a:prstGeom prst="rect">
            <a:avLst/>
          </a:prstGeom>
        </p:spPr>
        <p:txBody>
          <a:bodyPr lIns="0" tIns="0" rIns="0" bIns="0" rtlCol="0" anchor="t">
            <a:spAutoFit/>
          </a:bodyPr>
          <a:lstStyle/>
          <a:p>
            <a:pPr marL="922608" lvl="1" indent="-461304" algn="l">
              <a:lnSpc>
                <a:spcPts val="7221"/>
              </a:lnSpc>
              <a:buFont typeface="Arial"/>
              <a:buChar char="•"/>
            </a:pPr>
            <a:r>
              <a:rPr lang="en-US" sz="4273">
                <a:solidFill>
                  <a:srgbClr val="000000"/>
                </a:solidFill>
                <a:latin typeface="Arimo"/>
                <a:ea typeface="Arimo"/>
                <a:cs typeface="Arimo"/>
                <a:sym typeface="Arimo"/>
              </a:rPr>
              <a:t>Hardware</a:t>
            </a:r>
          </a:p>
          <a:p>
            <a:pPr marL="922608" lvl="1" indent="-461304" algn="l">
              <a:lnSpc>
                <a:spcPts val="7221"/>
              </a:lnSpc>
              <a:buFont typeface="Arial"/>
              <a:buChar char="•"/>
            </a:pPr>
            <a:r>
              <a:rPr lang="en-US" sz="4273">
                <a:solidFill>
                  <a:srgbClr val="000000"/>
                </a:solidFill>
                <a:latin typeface="Arimo"/>
                <a:ea typeface="Arimo"/>
                <a:cs typeface="Arimo"/>
                <a:sym typeface="Arimo"/>
              </a:rPr>
              <a:t>Software</a:t>
            </a:r>
          </a:p>
          <a:p>
            <a:pPr marL="922608" lvl="1" indent="-461304" algn="l">
              <a:lnSpc>
                <a:spcPts val="7221"/>
              </a:lnSpc>
              <a:buFont typeface="Arial"/>
              <a:buChar char="•"/>
            </a:pPr>
            <a:r>
              <a:rPr lang="en-US" sz="4273">
                <a:solidFill>
                  <a:srgbClr val="000000"/>
                </a:solidFill>
                <a:latin typeface="Arimo"/>
                <a:ea typeface="Arimo"/>
                <a:cs typeface="Arimo"/>
                <a:sym typeface="Arimo"/>
              </a:rPr>
              <a:t>Data</a:t>
            </a:r>
          </a:p>
          <a:p>
            <a:pPr marL="922608" lvl="1" indent="-461304" algn="l">
              <a:lnSpc>
                <a:spcPts val="7221"/>
              </a:lnSpc>
              <a:buFont typeface="Arial"/>
              <a:buChar char="•"/>
            </a:pPr>
            <a:r>
              <a:rPr lang="en-US" sz="4273">
                <a:solidFill>
                  <a:srgbClr val="000000"/>
                </a:solidFill>
                <a:latin typeface="Arimo"/>
                <a:ea typeface="Arimo"/>
                <a:cs typeface="Arimo"/>
                <a:sym typeface="Arimo"/>
              </a:rPr>
              <a:t>Processes</a:t>
            </a:r>
          </a:p>
          <a:p>
            <a:pPr marL="922608" lvl="1" indent="-461304" algn="l">
              <a:lnSpc>
                <a:spcPts val="7221"/>
              </a:lnSpc>
              <a:buFont typeface="Arial"/>
              <a:buChar char="•"/>
            </a:pPr>
            <a:r>
              <a:rPr lang="en-US" sz="4273">
                <a:solidFill>
                  <a:srgbClr val="000000"/>
                </a:solidFill>
                <a:latin typeface="Arimo"/>
                <a:ea typeface="Arimo"/>
                <a:cs typeface="Arimo"/>
                <a:sym typeface="Arimo"/>
              </a:rPr>
              <a:t>People</a:t>
            </a:r>
          </a:p>
          <a:p>
            <a:pPr algn="l">
              <a:lnSpc>
                <a:spcPts val="8404"/>
              </a:lnSpc>
            </a:pPr>
            <a:endParaRPr lang="en-US" sz="4273">
              <a:solidFill>
                <a:srgbClr val="000000"/>
              </a:solidFill>
              <a:latin typeface="Arimo"/>
              <a:ea typeface="Arimo"/>
              <a:cs typeface="Arimo"/>
              <a:sym typeface="Arim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54910" y="-603021"/>
            <a:ext cx="2160288" cy="11216898"/>
            <a:chOff x="0" y="0"/>
            <a:chExt cx="920802" cy="4781095"/>
          </a:xfrm>
        </p:grpSpPr>
        <p:sp>
          <p:nvSpPr>
            <p:cNvPr id="3" name="Freeform 3"/>
            <p:cNvSpPr/>
            <p:nvPr/>
          </p:nvSpPr>
          <p:spPr>
            <a:xfrm>
              <a:off x="0" y="0"/>
              <a:ext cx="920802" cy="4781095"/>
            </a:xfrm>
            <a:custGeom>
              <a:avLst/>
              <a:gdLst/>
              <a:ahLst/>
              <a:cxnLst/>
              <a:rect l="l" t="t" r="r" b="b"/>
              <a:pathLst>
                <a:path w="920802" h="4781095">
                  <a:moveTo>
                    <a:pt x="0" y="0"/>
                  </a:moveTo>
                  <a:lnTo>
                    <a:pt x="920802" y="0"/>
                  </a:lnTo>
                  <a:lnTo>
                    <a:pt x="920802" y="4781095"/>
                  </a:lnTo>
                  <a:lnTo>
                    <a:pt x="0" y="4781095"/>
                  </a:lnTo>
                  <a:close/>
                </a:path>
              </a:pathLst>
            </a:custGeom>
            <a:solidFill>
              <a:srgbClr val="FEBA32"/>
            </a:solidFill>
          </p:spPr>
        </p:sp>
        <p:sp>
          <p:nvSpPr>
            <p:cNvPr id="4" name="TextBox 4"/>
            <p:cNvSpPr txBox="1"/>
            <p:nvPr/>
          </p:nvSpPr>
          <p:spPr>
            <a:xfrm>
              <a:off x="0" y="-95250"/>
              <a:ext cx="920802" cy="4876345"/>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7200615" y="298796"/>
            <a:ext cx="2174770" cy="696247"/>
            <a:chOff x="0" y="0"/>
            <a:chExt cx="568013" cy="181848"/>
          </a:xfrm>
        </p:grpSpPr>
        <p:sp>
          <p:nvSpPr>
            <p:cNvPr id="6" name="Freeform 6"/>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7" name="TextBox 7"/>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8" name="Freeform 8"/>
          <p:cNvSpPr/>
          <p:nvPr/>
        </p:nvSpPr>
        <p:spPr>
          <a:xfrm>
            <a:off x="10948516" y="2894161"/>
            <a:ext cx="7173675" cy="3385997"/>
          </a:xfrm>
          <a:custGeom>
            <a:avLst/>
            <a:gdLst/>
            <a:ahLst/>
            <a:cxnLst/>
            <a:rect l="l" t="t" r="r" b="b"/>
            <a:pathLst>
              <a:path w="7173675" h="3385997">
                <a:moveTo>
                  <a:pt x="0" y="0"/>
                </a:moveTo>
                <a:lnTo>
                  <a:pt x="7173675" y="0"/>
                </a:lnTo>
                <a:lnTo>
                  <a:pt x="7173675" y="3385997"/>
                </a:lnTo>
                <a:lnTo>
                  <a:pt x="0" y="3385997"/>
                </a:lnTo>
                <a:lnTo>
                  <a:pt x="0" y="0"/>
                </a:lnTo>
                <a:close/>
              </a:path>
            </a:pathLst>
          </a:custGeom>
          <a:blipFill>
            <a:blip r:embed="rId2"/>
            <a:stretch>
              <a:fillRect b="-14080"/>
            </a:stretch>
          </a:blipFill>
        </p:spPr>
      </p:sp>
      <p:sp>
        <p:nvSpPr>
          <p:cNvPr id="9" name="TextBox 9"/>
          <p:cNvSpPr txBox="1"/>
          <p:nvPr/>
        </p:nvSpPr>
        <p:spPr>
          <a:xfrm>
            <a:off x="1223441" y="998883"/>
            <a:ext cx="15841118" cy="1071958"/>
          </a:xfrm>
          <a:prstGeom prst="rect">
            <a:avLst/>
          </a:prstGeom>
        </p:spPr>
        <p:txBody>
          <a:bodyPr lIns="0" tIns="0" rIns="0" bIns="0" rtlCol="0" anchor="t">
            <a:spAutoFit/>
          </a:bodyPr>
          <a:lstStyle/>
          <a:p>
            <a:pPr marL="0" lvl="0" indent="0" algn="ctr">
              <a:lnSpc>
                <a:spcPts val="8078"/>
              </a:lnSpc>
              <a:spcBef>
                <a:spcPct val="0"/>
              </a:spcBef>
            </a:pPr>
            <a:r>
              <a:rPr lang="en-US" sz="8328">
                <a:solidFill>
                  <a:srgbClr val="2A2E3A"/>
                </a:solidFill>
                <a:latin typeface="Oswald Bold"/>
                <a:ea typeface="Oswald Bold"/>
                <a:cs typeface="Oswald Bold"/>
                <a:sym typeface="Oswald Bold"/>
              </a:rPr>
              <a:t>HARDWARE </a:t>
            </a:r>
          </a:p>
        </p:txBody>
      </p:sp>
      <p:sp>
        <p:nvSpPr>
          <p:cNvPr id="10" name="TextBox 10"/>
          <p:cNvSpPr txBox="1"/>
          <p:nvPr/>
        </p:nvSpPr>
        <p:spPr>
          <a:xfrm>
            <a:off x="1755653" y="2044070"/>
            <a:ext cx="9909778" cy="6298442"/>
          </a:xfrm>
          <a:prstGeom prst="rect">
            <a:avLst/>
          </a:prstGeom>
        </p:spPr>
        <p:txBody>
          <a:bodyPr lIns="0" tIns="0" rIns="0" bIns="0" rtlCol="0" anchor="t">
            <a:spAutoFit/>
          </a:bodyPr>
          <a:lstStyle/>
          <a:p>
            <a:pPr algn="l">
              <a:lnSpc>
                <a:spcPts val="7007"/>
              </a:lnSpc>
            </a:pPr>
            <a:r>
              <a:rPr lang="en-US" sz="4146">
                <a:solidFill>
                  <a:srgbClr val="000000"/>
                </a:solidFill>
                <a:latin typeface="Arimo"/>
                <a:ea typeface="Arimo"/>
                <a:cs typeface="Arimo"/>
                <a:sym typeface="Arimo"/>
              </a:rPr>
              <a:t>– refers to the physical layer of the information system. Hardware includes computers, networks, communications equipment, scanners, digital capture devices, and other technology-based infrastructure.</a:t>
            </a:r>
          </a:p>
          <a:p>
            <a:pPr algn="l">
              <a:lnSpc>
                <a:spcPts val="8155"/>
              </a:lnSpc>
            </a:pPr>
            <a:endParaRPr lang="en-US" sz="4146">
              <a:solidFill>
                <a:srgbClr val="000000"/>
              </a:solidFill>
              <a:latin typeface="Arimo"/>
              <a:ea typeface="Arimo"/>
              <a:cs typeface="Arimo"/>
              <a:sym typeface="Arim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54910" y="-603021"/>
            <a:ext cx="2160288" cy="11216898"/>
            <a:chOff x="0" y="0"/>
            <a:chExt cx="920802" cy="4781095"/>
          </a:xfrm>
        </p:grpSpPr>
        <p:sp>
          <p:nvSpPr>
            <p:cNvPr id="3" name="Freeform 3"/>
            <p:cNvSpPr/>
            <p:nvPr/>
          </p:nvSpPr>
          <p:spPr>
            <a:xfrm>
              <a:off x="0" y="0"/>
              <a:ext cx="920802" cy="4781095"/>
            </a:xfrm>
            <a:custGeom>
              <a:avLst/>
              <a:gdLst/>
              <a:ahLst/>
              <a:cxnLst/>
              <a:rect l="l" t="t" r="r" b="b"/>
              <a:pathLst>
                <a:path w="920802" h="4781095">
                  <a:moveTo>
                    <a:pt x="0" y="0"/>
                  </a:moveTo>
                  <a:lnTo>
                    <a:pt x="920802" y="0"/>
                  </a:lnTo>
                  <a:lnTo>
                    <a:pt x="920802" y="4781095"/>
                  </a:lnTo>
                  <a:lnTo>
                    <a:pt x="0" y="4781095"/>
                  </a:lnTo>
                  <a:close/>
                </a:path>
              </a:pathLst>
            </a:custGeom>
            <a:solidFill>
              <a:srgbClr val="FEBA32"/>
            </a:solidFill>
          </p:spPr>
        </p:sp>
        <p:sp>
          <p:nvSpPr>
            <p:cNvPr id="4" name="TextBox 4"/>
            <p:cNvSpPr txBox="1"/>
            <p:nvPr/>
          </p:nvSpPr>
          <p:spPr>
            <a:xfrm>
              <a:off x="0" y="-95250"/>
              <a:ext cx="920802" cy="4876345"/>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7200615" y="298796"/>
            <a:ext cx="2174770" cy="696247"/>
            <a:chOff x="0" y="0"/>
            <a:chExt cx="568013" cy="181848"/>
          </a:xfrm>
        </p:grpSpPr>
        <p:sp>
          <p:nvSpPr>
            <p:cNvPr id="6" name="Freeform 6"/>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7" name="TextBox 7"/>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8" name="Freeform 8"/>
          <p:cNvSpPr/>
          <p:nvPr/>
        </p:nvSpPr>
        <p:spPr>
          <a:xfrm>
            <a:off x="10609015" y="2632947"/>
            <a:ext cx="7356986" cy="5645047"/>
          </a:xfrm>
          <a:custGeom>
            <a:avLst/>
            <a:gdLst/>
            <a:ahLst/>
            <a:cxnLst/>
            <a:rect l="l" t="t" r="r" b="b"/>
            <a:pathLst>
              <a:path w="7356986" h="5645047">
                <a:moveTo>
                  <a:pt x="0" y="0"/>
                </a:moveTo>
                <a:lnTo>
                  <a:pt x="7356986" y="0"/>
                </a:lnTo>
                <a:lnTo>
                  <a:pt x="7356986" y="5645047"/>
                </a:lnTo>
                <a:lnTo>
                  <a:pt x="0" y="5645047"/>
                </a:lnTo>
                <a:lnTo>
                  <a:pt x="0" y="0"/>
                </a:lnTo>
                <a:close/>
              </a:path>
            </a:pathLst>
          </a:custGeom>
          <a:blipFill>
            <a:blip r:embed="rId2"/>
            <a:stretch>
              <a:fillRect l="-46101" t="-11903" r="-40230" b="-15587"/>
            </a:stretch>
          </a:blipFill>
        </p:spPr>
      </p:sp>
      <p:sp>
        <p:nvSpPr>
          <p:cNvPr id="9" name="TextBox 9"/>
          <p:cNvSpPr txBox="1"/>
          <p:nvPr/>
        </p:nvSpPr>
        <p:spPr>
          <a:xfrm>
            <a:off x="1223441" y="998883"/>
            <a:ext cx="15841118" cy="1071958"/>
          </a:xfrm>
          <a:prstGeom prst="rect">
            <a:avLst/>
          </a:prstGeom>
        </p:spPr>
        <p:txBody>
          <a:bodyPr lIns="0" tIns="0" rIns="0" bIns="0" rtlCol="0" anchor="t">
            <a:spAutoFit/>
          </a:bodyPr>
          <a:lstStyle/>
          <a:p>
            <a:pPr marL="0" lvl="0" indent="0" algn="ctr">
              <a:lnSpc>
                <a:spcPts val="8078"/>
              </a:lnSpc>
              <a:spcBef>
                <a:spcPct val="0"/>
              </a:spcBef>
            </a:pPr>
            <a:r>
              <a:rPr lang="en-US" sz="8328">
                <a:solidFill>
                  <a:srgbClr val="2A2E3A"/>
                </a:solidFill>
                <a:latin typeface="Oswald Bold"/>
                <a:ea typeface="Oswald Bold"/>
                <a:cs typeface="Oswald Bold"/>
                <a:sym typeface="Oswald Bold"/>
              </a:rPr>
              <a:t>SOFTWARE</a:t>
            </a:r>
          </a:p>
        </p:txBody>
      </p:sp>
      <p:sp>
        <p:nvSpPr>
          <p:cNvPr id="10" name="TextBox 10"/>
          <p:cNvSpPr txBox="1"/>
          <p:nvPr/>
        </p:nvSpPr>
        <p:spPr>
          <a:xfrm>
            <a:off x="1755653" y="4170217"/>
            <a:ext cx="9909778" cy="2017574"/>
          </a:xfrm>
          <a:prstGeom prst="rect">
            <a:avLst/>
          </a:prstGeom>
        </p:spPr>
        <p:txBody>
          <a:bodyPr lIns="0" tIns="0" rIns="0" bIns="0" rtlCol="0" anchor="t">
            <a:spAutoFit/>
          </a:bodyPr>
          <a:lstStyle/>
          <a:p>
            <a:pPr algn="l">
              <a:lnSpc>
                <a:spcPts val="8155"/>
              </a:lnSpc>
            </a:pPr>
            <a:r>
              <a:rPr lang="en-US" sz="4825">
                <a:solidFill>
                  <a:srgbClr val="000000"/>
                </a:solidFill>
                <a:latin typeface="Arimo"/>
                <a:ea typeface="Arimo"/>
                <a:cs typeface="Arimo"/>
                <a:sym typeface="Arimo"/>
              </a:rPr>
              <a:t>consists of system software and application software.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54910" y="-603021"/>
            <a:ext cx="2160288" cy="11216898"/>
            <a:chOff x="0" y="0"/>
            <a:chExt cx="920802" cy="4781095"/>
          </a:xfrm>
        </p:grpSpPr>
        <p:sp>
          <p:nvSpPr>
            <p:cNvPr id="3" name="Freeform 3"/>
            <p:cNvSpPr/>
            <p:nvPr/>
          </p:nvSpPr>
          <p:spPr>
            <a:xfrm>
              <a:off x="0" y="0"/>
              <a:ext cx="920802" cy="4781095"/>
            </a:xfrm>
            <a:custGeom>
              <a:avLst/>
              <a:gdLst/>
              <a:ahLst/>
              <a:cxnLst/>
              <a:rect l="l" t="t" r="r" b="b"/>
              <a:pathLst>
                <a:path w="920802" h="4781095">
                  <a:moveTo>
                    <a:pt x="0" y="0"/>
                  </a:moveTo>
                  <a:lnTo>
                    <a:pt x="920802" y="0"/>
                  </a:lnTo>
                  <a:lnTo>
                    <a:pt x="920802" y="4781095"/>
                  </a:lnTo>
                  <a:lnTo>
                    <a:pt x="0" y="4781095"/>
                  </a:lnTo>
                  <a:close/>
                </a:path>
              </a:pathLst>
            </a:custGeom>
            <a:solidFill>
              <a:srgbClr val="FEBA32"/>
            </a:solidFill>
          </p:spPr>
        </p:sp>
        <p:sp>
          <p:nvSpPr>
            <p:cNvPr id="4" name="TextBox 4"/>
            <p:cNvSpPr txBox="1"/>
            <p:nvPr/>
          </p:nvSpPr>
          <p:spPr>
            <a:xfrm>
              <a:off x="0" y="-95250"/>
              <a:ext cx="920802" cy="4876345"/>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7200615" y="298796"/>
            <a:ext cx="2174770" cy="696247"/>
            <a:chOff x="0" y="0"/>
            <a:chExt cx="568013" cy="181848"/>
          </a:xfrm>
        </p:grpSpPr>
        <p:sp>
          <p:nvSpPr>
            <p:cNvPr id="6" name="Freeform 6"/>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7" name="TextBox 7"/>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8" name="TextBox 8"/>
          <p:cNvSpPr txBox="1"/>
          <p:nvPr/>
        </p:nvSpPr>
        <p:spPr>
          <a:xfrm>
            <a:off x="1223441" y="998883"/>
            <a:ext cx="15841118" cy="1071958"/>
          </a:xfrm>
          <a:prstGeom prst="rect">
            <a:avLst/>
          </a:prstGeom>
        </p:spPr>
        <p:txBody>
          <a:bodyPr lIns="0" tIns="0" rIns="0" bIns="0" rtlCol="0" anchor="t">
            <a:spAutoFit/>
          </a:bodyPr>
          <a:lstStyle/>
          <a:p>
            <a:pPr marL="0" lvl="0" indent="0" algn="ctr">
              <a:lnSpc>
                <a:spcPts val="8078"/>
              </a:lnSpc>
              <a:spcBef>
                <a:spcPct val="0"/>
              </a:spcBef>
            </a:pPr>
            <a:r>
              <a:rPr lang="en-US" sz="8328">
                <a:solidFill>
                  <a:srgbClr val="2A2E3A"/>
                </a:solidFill>
                <a:latin typeface="Oswald Bold"/>
                <a:ea typeface="Oswald Bold"/>
                <a:cs typeface="Oswald Bold"/>
                <a:sym typeface="Oswald Bold"/>
              </a:rPr>
              <a:t>DATA </a:t>
            </a:r>
          </a:p>
        </p:txBody>
      </p:sp>
      <p:sp>
        <p:nvSpPr>
          <p:cNvPr id="9" name="TextBox 9"/>
          <p:cNvSpPr txBox="1"/>
          <p:nvPr/>
        </p:nvSpPr>
        <p:spPr>
          <a:xfrm>
            <a:off x="1755653" y="4170217"/>
            <a:ext cx="15444962" cy="2017574"/>
          </a:xfrm>
          <a:prstGeom prst="rect">
            <a:avLst/>
          </a:prstGeom>
        </p:spPr>
        <p:txBody>
          <a:bodyPr lIns="0" tIns="0" rIns="0" bIns="0" rtlCol="0" anchor="t">
            <a:spAutoFit/>
          </a:bodyPr>
          <a:lstStyle/>
          <a:p>
            <a:pPr algn="l">
              <a:lnSpc>
                <a:spcPts val="8155"/>
              </a:lnSpc>
            </a:pPr>
            <a:r>
              <a:rPr lang="en-US" sz="4825">
                <a:solidFill>
                  <a:srgbClr val="000000"/>
                </a:solidFill>
                <a:latin typeface="Arimo"/>
                <a:ea typeface="Arimo"/>
                <a:cs typeface="Arimo"/>
                <a:sym typeface="Arimo"/>
              </a:rPr>
              <a:t>An information system transforms data into useful information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54910" y="-603021"/>
            <a:ext cx="2160288" cy="11216898"/>
            <a:chOff x="0" y="0"/>
            <a:chExt cx="920802" cy="4781095"/>
          </a:xfrm>
        </p:grpSpPr>
        <p:sp>
          <p:nvSpPr>
            <p:cNvPr id="3" name="Freeform 3"/>
            <p:cNvSpPr/>
            <p:nvPr/>
          </p:nvSpPr>
          <p:spPr>
            <a:xfrm>
              <a:off x="0" y="0"/>
              <a:ext cx="920802" cy="4781095"/>
            </a:xfrm>
            <a:custGeom>
              <a:avLst/>
              <a:gdLst/>
              <a:ahLst/>
              <a:cxnLst/>
              <a:rect l="l" t="t" r="r" b="b"/>
              <a:pathLst>
                <a:path w="920802" h="4781095">
                  <a:moveTo>
                    <a:pt x="0" y="0"/>
                  </a:moveTo>
                  <a:lnTo>
                    <a:pt x="920802" y="0"/>
                  </a:lnTo>
                  <a:lnTo>
                    <a:pt x="920802" y="4781095"/>
                  </a:lnTo>
                  <a:lnTo>
                    <a:pt x="0" y="4781095"/>
                  </a:lnTo>
                  <a:close/>
                </a:path>
              </a:pathLst>
            </a:custGeom>
            <a:solidFill>
              <a:srgbClr val="FEBA32"/>
            </a:solidFill>
          </p:spPr>
        </p:sp>
        <p:sp>
          <p:nvSpPr>
            <p:cNvPr id="4" name="TextBox 4"/>
            <p:cNvSpPr txBox="1"/>
            <p:nvPr/>
          </p:nvSpPr>
          <p:spPr>
            <a:xfrm>
              <a:off x="0" y="-95250"/>
              <a:ext cx="920802" cy="4876345"/>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7200615" y="298796"/>
            <a:ext cx="2174770" cy="696247"/>
            <a:chOff x="0" y="0"/>
            <a:chExt cx="568013" cy="181848"/>
          </a:xfrm>
        </p:grpSpPr>
        <p:sp>
          <p:nvSpPr>
            <p:cNvPr id="6" name="Freeform 6"/>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7" name="TextBox 7"/>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8" name="TextBox 8"/>
          <p:cNvSpPr txBox="1"/>
          <p:nvPr/>
        </p:nvSpPr>
        <p:spPr>
          <a:xfrm>
            <a:off x="1223441" y="998883"/>
            <a:ext cx="15841118" cy="1071958"/>
          </a:xfrm>
          <a:prstGeom prst="rect">
            <a:avLst/>
          </a:prstGeom>
        </p:spPr>
        <p:txBody>
          <a:bodyPr lIns="0" tIns="0" rIns="0" bIns="0" rtlCol="0" anchor="t">
            <a:spAutoFit/>
          </a:bodyPr>
          <a:lstStyle/>
          <a:p>
            <a:pPr marL="0" lvl="0" indent="0" algn="ctr">
              <a:lnSpc>
                <a:spcPts val="8078"/>
              </a:lnSpc>
              <a:spcBef>
                <a:spcPct val="0"/>
              </a:spcBef>
            </a:pPr>
            <a:r>
              <a:rPr lang="en-US" sz="8328">
                <a:solidFill>
                  <a:srgbClr val="2A2E3A"/>
                </a:solidFill>
                <a:latin typeface="Oswald Bold"/>
                <a:ea typeface="Oswald Bold"/>
                <a:cs typeface="Oswald Bold"/>
                <a:sym typeface="Oswald Bold"/>
              </a:rPr>
              <a:t>PROCESSES OR PROCEDURES </a:t>
            </a:r>
          </a:p>
        </p:txBody>
      </p:sp>
      <p:sp>
        <p:nvSpPr>
          <p:cNvPr id="9" name="TextBox 9"/>
          <p:cNvSpPr txBox="1"/>
          <p:nvPr/>
        </p:nvSpPr>
        <p:spPr>
          <a:xfrm>
            <a:off x="1755653" y="3135107"/>
            <a:ext cx="15444962" cy="4087793"/>
          </a:xfrm>
          <a:prstGeom prst="rect">
            <a:avLst/>
          </a:prstGeom>
        </p:spPr>
        <p:txBody>
          <a:bodyPr lIns="0" tIns="0" rIns="0" bIns="0" rtlCol="0" anchor="t">
            <a:spAutoFit/>
          </a:bodyPr>
          <a:lstStyle/>
          <a:p>
            <a:pPr algn="l">
              <a:lnSpc>
                <a:spcPts val="8155"/>
              </a:lnSpc>
            </a:pPr>
            <a:r>
              <a:rPr lang="en-US" sz="4825">
                <a:solidFill>
                  <a:srgbClr val="000000"/>
                </a:solidFill>
                <a:latin typeface="Arimo"/>
                <a:ea typeface="Arimo"/>
                <a:cs typeface="Arimo"/>
                <a:sym typeface="Arimo"/>
              </a:rPr>
              <a:t>describe the tasks that users, managers, and IT staff members perform. Processes necessary to support a specific business model are described in written documentation manuals and online reference materials.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54910" y="-603021"/>
            <a:ext cx="2160288" cy="11216898"/>
            <a:chOff x="0" y="0"/>
            <a:chExt cx="920802" cy="4781095"/>
          </a:xfrm>
        </p:grpSpPr>
        <p:sp>
          <p:nvSpPr>
            <p:cNvPr id="3" name="Freeform 3"/>
            <p:cNvSpPr/>
            <p:nvPr/>
          </p:nvSpPr>
          <p:spPr>
            <a:xfrm>
              <a:off x="0" y="0"/>
              <a:ext cx="920802" cy="4781095"/>
            </a:xfrm>
            <a:custGeom>
              <a:avLst/>
              <a:gdLst/>
              <a:ahLst/>
              <a:cxnLst/>
              <a:rect l="l" t="t" r="r" b="b"/>
              <a:pathLst>
                <a:path w="920802" h="4781095">
                  <a:moveTo>
                    <a:pt x="0" y="0"/>
                  </a:moveTo>
                  <a:lnTo>
                    <a:pt x="920802" y="0"/>
                  </a:lnTo>
                  <a:lnTo>
                    <a:pt x="920802" y="4781095"/>
                  </a:lnTo>
                  <a:lnTo>
                    <a:pt x="0" y="4781095"/>
                  </a:lnTo>
                  <a:close/>
                </a:path>
              </a:pathLst>
            </a:custGeom>
            <a:solidFill>
              <a:srgbClr val="FEBA32"/>
            </a:solidFill>
          </p:spPr>
        </p:sp>
        <p:sp>
          <p:nvSpPr>
            <p:cNvPr id="4" name="TextBox 4"/>
            <p:cNvSpPr txBox="1"/>
            <p:nvPr/>
          </p:nvSpPr>
          <p:spPr>
            <a:xfrm>
              <a:off x="0" y="-95250"/>
              <a:ext cx="920802" cy="4876345"/>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7200615" y="298796"/>
            <a:ext cx="2174770" cy="696247"/>
            <a:chOff x="0" y="0"/>
            <a:chExt cx="568013" cy="181848"/>
          </a:xfrm>
        </p:grpSpPr>
        <p:sp>
          <p:nvSpPr>
            <p:cNvPr id="6" name="Freeform 6"/>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7" name="TextBox 7"/>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8" name="Freeform 8"/>
          <p:cNvSpPr/>
          <p:nvPr/>
        </p:nvSpPr>
        <p:spPr>
          <a:xfrm>
            <a:off x="10923861" y="2779223"/>
            <a:ext cx="5899339" cy="5047212"/>
          </a:xfrm>
          <a:custGeom>
            <a:avLst/>
            <a:gdLst/>
            <a:ahLst/>
            <a:cxnLst/>
            <a:rect l="l" t="t" r="r" b="b"/>
            <a:pathLst>
              <a:path w="5899339" h="5047212">
                <a:moveTo>
                  <a:pt x="0" y="0"/>
                </a:moveTo>
                <a:lnTo>
                  <a:pt x="5899338" y="0"/>
                </a:lnTo>
                <a:lnTo>
                  <a:pt x="5899338" y="5047212"/>
                </a:lnTo>
                <a:lnTo>
                  <a:pt x="0" y="5047212"/>
                </a:lnTo>
                <a:lnTo>
                  <a:pt x="0" y="0"/>
                </a:lnTo>
                <a:close/>
              </a:path>
            </a:pathLst>
          </a:custGeom>
          <a:blipFill>
            <a:blip r:embed="rId2"/>
            <a:stretch>
              <a:fillRect/>
            </a:stretch>
          </a:blipFill>
        </p:spPr>
      </p:sp>
      <p:sp>
        <p:nvSpPr>
          <p:cNvPr id="9" name="TextBox 9"/>
          <p:cNvSpPr txBox="1"/>
          <p:nvPr/>
        </p:nvSpPr>
        <p:spPr>
          <a:xfrm>
            <a:off x="1223441" y="998883"/>
            <a:ext cx="15841118" cy="1071958"/>
          </a:xfrm>
          <a:prstGeom prst="rect">
            <a:avLst/>
          </a:prstGeom>
        </p:spPr>
        <p:txBody>
          <a:bodyPr lIns="0" tIns="0" rIns="0" bIns="0" rtlCol="0" anchor="t">
            <a:spAutoFit/>
          </a:bodyPr>
          <a:lstStyle/>
          <a:p>
            <a:pPr marL="0" lvl="0" indent="0" algn="ctr">
              <a:lnSpc>
                <a:spcPts val="8078"/>
              </a:lnSpc>
              <a:spcBef>
                <a:spcPct val="0"/>
              </a:spcBef>
            </a:pPr>
            <a:r>
              <a:rPr lang="en-US" sz="8328">
                <a:solidFill>
                  <a:srgbClr val="2A2E3A"/>
                </a:solidFill>
                <a:latin typeface="Oswald Bold"/>
                <a:ea typeface="Oswald Bold"/>
                <a:cs typeface="Oswald Bold"/>
                <a:sym typeface="Oswald Bold"/>
              </a:rPr>
              <a:t>PEOPLE </a:t>
            </a:r>
          </a:p>
        </p:txBody>
      </p:sp>
      <p:sp>
        <p:nvSpPr>
          <p:cNvPr id="10" name="TextBox 10"/>
          <p:cNvSpPr txBox="1"/>
          <p:nvPr/>
        </p:nvSpPr>
        <p:spPr>
          <a:xfrm>
            <a:off x="1755653" y="2099998"/>
            <a:ext cx="8120458" cy="6158011"/>
          </a:xfrm>
          <a:prstGeom prst="rect">
            <a:avLst/>
          </a:prstGeom>
        </p:spPr>
        <p:txBody>
          <a:bodyPr lIns="0" tIns="0" rIns="0" bIns="0" rtlCol="0" anchor="t">
            <a:spAutoFit/>
          </a:bodyPr>
          <a:lstStyle/>
          <a:p>
            <a:pPr algn="l">
              <a:lnSpc>
                <a:spcPts val="8155"/>
              </a:lnSpc>
            </a:pPr>
            <a:r>
              <a:rPr lang="en-US" sz="4825">
                <a:solidFill>
                  <a:srgbClr val="000000"/>
                </a:solidFill>
                <a:latin typeface="Arimo"/>
                <a:ea typeface="Arimo"/>
                <a:cs typeface="Arimo"/>
                <a:sym typeface="Arimo"/>
              </a:rPr>
              <a:t>also known as users or end-users. Users include employees, customers, vendors, and others who interact with an information system.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54910" y="-603021"/>
            <a:ext cx="2160288" cy="11216898"/>
            <a:chOff x="0" y="0"/>
            <a:chExt cx="920802" cy="4781095"/>
          </a:xfrm>
        </p:grpSpPr>
        <p:sp>
          <p:nvSpPr>
            <p:cNvPr id="3" name="Freeform 3"/>
            <p:cNvSpPr/>
            <p:nvPr/>
          </p:nvSpPr>
          <p:spPr>
            <a:xfrm>
              <a:off x="0" y="0"/>
              <a:ext cx="920802" cy="4781095"/>
            </a:xfrm>
            <a:custGeom>
              <a:avLst/>
              <a:gdLst/>
              <a:ahLst/>
              <a:cxnLst/>
              <a:rect l="l" t="t" r="r" b="b"/>
              <a:pathLst>
                <a:path w="920802" h="4781095">
                  <a:moveTo>
                    <a:pt x="0" y="0"/>
                  </a:moveTo>
                  <a:lnTo>
                    <a:pt x="920802" y="0"/>
                  </a:lnTo>
                  <a:lnTo>
                    <a:pt x="920802" y="4781095"/>
                  </a:lnTo>
                  <a:lnTo>
                    <a:pt x="0" y="4781095"/>
                  </a:lnTo>
                  <a:close/>
                </a:path>
              </a:pathLst>
            </a:custGeom>
            <a:solidFill>
              <a:srgbClr val="FEBA32"/>
            </a:solidFill>
          </p:spPr>
        </p:sp>
        <p:sp>
          <p:nvSpPr>
            <p:cNvPr id="4" name="TextBox 4"/>
            <p:cNvSpPr txBox="1"/>
            <p:nvPr/>
          </p:nvSpPr>
          <p:spPr>
            <a:xfrm>
              <a:off x="0" y="-95250"/>
              <a:ext cx="920802" cy="4876345"/>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7200615" y="298796"/>
            <a:ext cx="2174770" cy="696247"/>
            <a:chOff x="0" y="0"/>
            <a:chExt cx="568013" cy="181848"/>
          </a:xfrm>
        </p:grpSpPr>
        <p:sp>
          <p:nvSpPr>
            <p:cNvPr id="6" name="Freeform 6"/>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7" name="TextBox 7"/>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8" name="TextBox 8"/>
          <p:cNvSpPr txBox="1"/>
          <p:nvPr/>
        </p:nvSpPr>
        <p:spPr>
          <a:xfrm>
            <a:off x="1223441" y="998883"/>
            <a:ext cx="15841118" cy="1071958"/>
          </a:xfrm>
          <a:prstGeom prst="rect">
            <a:avLst/>
          </a:prstGeom>
        </p:spPr>
        <p:txBody>
          <a:bodyPr lIns="0" tIns="0" rIns="0" bIns="0" rtlCol="0" anchor="t">
            <a:spAutoFit/>
          </a:bodyPr>
          <a:lstStyle/>
          <a:p>
            <a:pPr marL="0" lvl="0" indent="0" algn="ctr">
              <a:lnSpc>
                <a:spcPts val="8078"/>
              </a:lnSpc>
              <a:spcBef>
                <a:spcPct val="0"/>
              </a:spcBef>
            </a:pPr>
            <a:r>
              <a:rPr lang="en-US" sz="8328">
                <a:solidFill>
                  <a:srgbClr val="2A2E3A"/>
                </a:solidFill>
                <a:latin typeface="Oswald Bold"/>
                <a:ea typeface="Oswald Bold"/>
                <a:cs typeface="Oswald Bold"/>
                <a:sym typeface="Oswald Bold"/>
              </a:rPr>
              <a:t>TWO TYPES OF USERS</a:t>
            </a:r>
          </a:p>
        </p:txBody>
      </p:sp>
      <p:sp>
        <p:nvSpPr>
          <p:cNvPr id="9" name="TextBox 9"/>
          <p:cNvSpPr txBox="1"/>
          <p:nvPr/>
        </p:nvSpPr>
        <p:spPr>
          <a:xfrm>
            <a:off x="1619597" y="2519188"/>
            <a:ext cx="15444962" cy="6119555"/>
          </a:xfrm>
          <a:prstGeom prst="rect">
            <a:avLst/>
          </a:prstGeom>
        </p:spPr>
        <p:txBody>
          <a:bodyPr lIns="0" tIns="0" rIns="0" bIns="0" rtlCol="0" anchor="t">
            <a:spAutoFit/>
          </a:bodyPr>
          <a:lstStyle/>
          <a:p>
            <a:pPr algn="l">
              <a:lnSpc>
                <a:spcPts val="8155"/>
              </a:lnSpc>
            </a:pPr>
            <a:r>
              <a:rPr lang="en-US" sz="4825">
                <a:solidFill>
                  <a:srgbClr val="000000"/>
                </a:solidFill>
                <a:latin typeface="Arimo Bold"/>
                <a:ea typeface="Arimo Bold"/>
                <a:cs typeface="Arimo Bold"/>
                <a:sym typeface="Arimo Bold"/>
              </a:rPr>
              <a:t>Internal users</a:t>
            </a:r>
            <a:r>
              <a:rPr lang="en-US" sz="4825">
                <a:solidFill>
                  <a:srgbClr val="000000"/>
                </a:solidFill>
                <a:latin typeface="Arimo"/>
                <a:ea typeface="Arimo"/>
                <a:cs typeface="Arimo"/>
                <a:sym typeface="Arimo"/>
              </a:rPr>
              <a:t> – include managers, technicians, sales rep, and corporate officers.</a:t>
            </a:r>
          </a:p>
          <a:p>
            <a:pPr algn="l">
              <a:lnSpc>
                <a:spcPts val="8155"/>
              </a:lnSpc>
            </a:pPr>
            <a:endParaRPr lang="en-US" sz="4825">
              <a:solidFill>
                <a:srgbClr val="000000"/>
              </a:solidFill>
              <a:latin typeface="Arimo"/>
              <a:ea typeface="Arimo"/>
              <a:cs typeface="Arimo"/>
              <a:sym typeface="Arimo"/>
            </a:endParaRPr>
          </a:p>
          <a:p>
            <a:pPr algn="l">
              <a:lnSpc>
                <a:spcPts val="8155"/>
              </a:lnSpc>
            </a:pPr>
            <a:r>
              <a:rPr lang="en-US" sz="4825">
                <a:solidFill>
                  <a:srgbClr val="000000"/>
                </a:solidFill>
                <a:latin typeface="Arimo Bold"/>
                <a:ea typeface="Arimo Bold"/>
                <a:cs typeface="Arimo Bold"/>
                <a:sym typeface="Arimo Bold"/>
              </a:rPr>
              <a:t>External users</a:t>
            </a:r>
            <a:r>
              <a:rPr lang="en-US" sz="4825">
                <a:solidFill>
                  <a:srgbClr val="000000"/>
                </a:solidFill>
                <a:latin typeface="Arimo"/>
                <a:ea typeface="Arimo"/>
                <a:cs typeface="Arimo"/>
                <a:sym typeface="Arimo"/>
              </a:rPr>
              <a:t> - include customers who track their orders on the company’s Web site, suppliers who use a customer’s system to plan their manufacturing schedules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251472" y="1331590"/>
            <a:ext cx="15841118" cy="2091133"/>
          </a:xfrm>
          <a:prstGeom prst="rect">
            <a:avLst/>
          </a:prstGeom>
        </p:spPr>
        <p:txBody>
          <a:bodyPr lIns="0" tIns="0" rIns="0" bIns="0" rtlCol="0" anchor="t">
            <a:spAutoFit/>
          </a:bodyPr>
          <a:lstStyle/>
          <a:p>
            <a:pPr marL="0" lvl="0" indent="0" algn="l">
              <a:lnSpc>
                <a:spcPts val="8078"/>
              </a:lnSpc>
              <a:spcBef>
                <a:spcPct val="0"/>
              </a:spcBef>
            </a:pPr>
            <a:r>
              <a:rPr lang="en-US" sz="8328">
                <a:solidFill>
                  <a:srgbClr val="2A2E3A"/>
                </a:solidFill>
                <a:latin typeface="Oswald Bold"/>
                <a:ea typeface="Oswald Bold"/>
                <a:cs typeface="Oswald Bold"/>
                <a:sym typeface="Oswald Bold"/>
              </a:rPr>
              <a:t>3 ACTIVITIES IN AN INFORMATION SYSTEM TO PRODUCE INFORMATION</a:t>
            </a:r>
          </a:p>
        </p:txBody>
      </p:sp>
      <p:grpSp>
        <p:nvGrpSpPr>
          <p:cNvPr id="3" name="Group 3"/>
          <p:cNvGrpSpPr/>
          <p:nvPr/>
        </p:nvGrpSpPr>
        <p:grpSpPr>
          <a:xfrm>
            <a:off x="-1454910" y="-603021"/>
            <a:ext cx="2160288" cy="11216898"/>
            <a:chOff x="0" y="0"/>
            <a:chExt cx="920802" cy="4781095"/>
          </a:xfrm>
        </p:grpSpPr>
        <p:sp>
          <p:nvSpPr>
            <p:cNvPr id="4" name="Freeform 4"/>
            <p:cNvSpPr/>
            <p:nvPr/>
          </p:nvSpPr>
          <p:spPr>
            <a:xfrm>
              <a:off x="0" y="0"/>
              <a:ext cx="920802" cy="4781095"/>
            </a:xfrm>
            <a:custGeom>
              <a:avLst/>
              <a:gdLst/>
              <a:ahLst/>
              <a:cxnLst/>
              <a:rect l="l" t="t" r="r" b="b"/>
              <a:pathLst>
                <a:path w="920802" h="4781095">
                  <a:moveTo>
                    <a:pt x="0" y="0"/>
                  </a:moveTo>
                  <a:lnTo>
                    <a:pt x="920802" y="0"/>
                  </a:lnTo>
                  <a:lnTo>
                    <a:pt x="920802" y="4781095"/>
                  </a:lnTo>
                  <a:lnTo>
                    <a:pt x="0" y="4781095"/>
                  </a:lnTo>
                  <a:close/>
                </a:path>
              </a:pathLst>
            </a:custGeom>
            <a:solidFill>
              <a:srgbClr val="FEBA32"/>
            </a:solidFill>
          </p:spPr>
        </p:sp>
        <p:sp>
          <p:nvSpPr>
            <p:cNvPr id="5" name="TextBox 5"/>
            <p:cNvSpPr txBox="1"/>
            <p:nvPr/>
          </p:nvSpPr>
          <p:spPr>
            <a:xfrm>
              <a:off x="0" y="-95250"/>
              <a:ext cx="920802" cy="4876345"/>
            </a:xfrm>
            <a:prstGeom prst="rect">
              <a:avLst/>
            </a:prstGeom>
          </p:spPr>
          <p:txBody>
            <a:bodyPr lIns="50800" tIns="50800" rIns="50800" bIns="50800" rtlCol="0" anchor="ctr"/>
            <a:lstStyle/>
            <a:p>
              <a:pPr algn="ctr">
                <a:lnSpc>
                  <a:spcPts val="3213"/>
                </a:lnSpc>
              </a:pPr>
              <a:endParaRPr/>
            </a:p>
          </p:txBody>
        </p:sp>
      </p:grpSp>
      <p:sp>
        <p:nvSpPr>
          <p:cNvPr id="6" name="TextBox 6"/>
          <p:cNvSpPr txBox="1"/>
          <p:nvPr/>
        </p:nvSpPr>
        <p:spPr>
          <a:xfrm>
            <a:off x="2244425" y="4542412"/>
            <a:ext cx="14396371" cy="1178307"/>
          </a:xfrm>
          <a:prstGeom prst="rect">
            <a:avLst/>
          </a:prstGeom>
        </p:spPr>
        <p:txBody>
          <a:bodyPr lIns="0" tIns="0" rIns="0" bIns="0" rtlCol="0" anchor="t">
            <a:spAutoFit/>
          </a:bodyPr>
          <a:lstStyle/>
          <a:p>
            <a:pPr algn="l">
              <a:lnSpc>
                <a:spcPts val="4731"/>
              </a:lnSpc>
            </a:pPr>
            <a:r>
              <a:rPr lang="en-US" sz="2799">
                <a:solidFill>
                  <a:srgbClr val="000000"/>
                </a:solidFill>
                <a:latin typeface="Arimo"/>
                <a:ea typeface="Arimo"/>
                <a:cs typeface="Arimo"/>
                <a:sym typeface="Arimo"/>
              </a:rPr>
              <a:t> It captures or collect raw data from within the organization or from its external environment</a:t>
            </a:r>
          </a:p>
          <a:p>
            <a:pPr marL="0" lvl="0" indent="0" algn="l">
              <a:lnSpc>
                <a:spcPts val="4731"/>
              </a:lnSpc>
            </a:pPr>
            <a:endParaRPr lang="en-US" sz="2799">
              <a:solidFill>
                <a:srgbClr val="000000"/>
              </a:solidFill>
              <a:latin typeface="Arimo"/>
              <a:ea typeface="Arimo"/>
              <a:cs typeface="Arimo"/>
              <a:sym typeface="Arimo"/>
            </a:endParaRPr>
          </a:p>
        </p:txBody>
      </p:sp>
      <p:grpSp>
        <p:nvGrpSpPr>
          <p:cNvPr id="7" name="Group 7"/>
          <p:cNvGrpSpPr/>
          <p:nvPr/>
        </p:nvGrpSpPr>
        <p:grpSpPr>
          <a:xfrm>
            <a:off x="17200615" y="298796"/>
            <a:ext cx="2174770" cy="696247"/>
            <a:chOff x="0" y="0"/>
            <a:chExt cx="568013" cy="181848"/>
          </a:xfrm>
        </p:grpSpPr>
        <p:sp>
          <p:nvSpPr>
            <p:cNvPr id="8" name="Freeform 8"/>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9" name="TextBox 9"/>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10" name="TextBox 10"/>
          <p:cNvSpPr txBox="1"/>
          <p:nvPr/>
        </p:nvSpPr>
        <p:spPr>
          <a:xfrm>
            <a:off x="1169429" y="3701490"/>
            <a:ext cx="15949143" cy="865889"/>
          </a:xfrm>
          <a:prstGeom prst="rect">
            <a:avLst/>
          </a:prstGeom>
        </p:spPr>
        <p:txBody>
          <a:bodyPr lIns="0" tIns="0" rIns="0" bIns="0" rtlCol="0" anchor="t">
            <a:spAutoFit/>
          </a:bodyPr>
          <a:lstStyle/>
          <a:p>
            <a:pPr marL="928360" lvl="1" indent="-464180" algn="l">
              <a:lnSpc>
                <a:spcPts val="7266"/>
              </a:lnSpc>
              <a:buAutoNum type="arabicPeriod"/>
            </a:pPr>
            <a:r>
              <a:rPr lang="en-US" sz="4299">
                <a:solidFill>
                  <a:srgbClr val="000000"/>
                </a:solidFill>
                <a:latin typeface="Arimo Bold"/>
                <a:ea typeface="Arimo Bold"/>
                <a:cs typeface="Arimo Bold"/>
                <a:sym typeface="Arimo Bold"/>
              </a:rPr>
              <a:t> Input</a:t>
            </a:r>
          </a:p>
        </p:txBody>
      </p:sp>
      <p:sp>
        <p:nvSpPr>
          <p:cNvPr id="11" name="TextBox 11"/>
          <p:cNvSpPr txBox="1"/>
          <p:nvPr/>
        </p:nvSpPr>
        <p:spPr>
          <a:xfrm>
            <a:off x="2103696" y="6188766"/>
            <a:ext cx="14396371" cy="578232"/>
          </a:xfrm>
          <a:prstGeom prst="rect">
            <a:avLst/>
          </a:prstGeom>
        </p:spPr>
        <p:txBody>
          <a:bodyPr lIns="0" tIns="0" rIns="0" bIns="0" rtlCol="0" anchor="t">
            <a:spAutoFit/>
          </a:bodyPr>
          <a:lstStyle/>
          <a:p>
            <a:pPr marL="0" lvl="0" indent="0" algn="l">
              <a:lnSpc>
                <a:spcPts val="4731"/>
              </a:lnSpc>
            </a:pPr>
            <a:r>
              <a:rPr lang="en-US" sz="2799">
                <a:solidFill>
                  <a:srgbClr val="000000"/>
                </a:solidFill>
                <a:latin typeface="Arimo"/>
                <a:ea typeface="Arimo"/>
                <a:cs typeface="Arimo"/>
                <a:sym typeface="Arimo"/>
              </a:rPr>
              <a:t>It converts the raw input into meaningful form.</a:t>
            </a:r>
          </a:p>
        </p:txBody>
      </p:sp>
      <p:sp>
        <p:nvSpPr>
          <p:cNvPr id="12" name="TextBox 12"/>
          <p:cNvSpPr txBox="1"/>
          <p:nvPr/>
        </p:nvSpPr>
        <p:spPr>
          <a:xfrm>
            <a:off x="1143448" y="5178236"/>
            <a:ext cx="15949143" cy="865889"/>
          </a:xfrm>
          <a:prstGeom prst="rect">
            <a:avLst/>
          </a:prstGeom>
        </p:spPr>
        <p:txBody>
          <a:bodyPr lIns="0" tIns="0" rIns="0" bIns="0" rtlCol="0" anchor="t">
            <a:spAutoFit/>
          </a:bodyPr>
          <a:lstStyle/>
          <a:p>
            <a:pPr algn="l">
              <a:lnSpc>
                <a:spcPts val="7266"/>
              </a:lnSpc>
              <a:spcBef>
                <a:spcPct val="0"/>
              </a:spcBef>
            </a:pPr>
            <a:r>
              <a:rPr lang="en-US" sz="4299">
                <a:solidFill>
                  <a:srgbClr val="000000"/>
                </a:solidFill>
                <a:latin typeface="Arimo Bold"/>
                <a:ea typeface="Arimo Bold"/>
                <a:cs typeface="Arimo Bold"/>
                <a:sym typeface="Arimo Bold"/>
              </a:rPr>
              <a:t>  </a:t>
            </a:r>
            <a:r>
              <a:rPr lang="en-US" sz="4299">
                <a:solidFill>
                  <a:srgbClr val="000000"/>
                </a:solidFill>
                <a:latin typeface="Arimo"/>
                <a:ea typeface="Arimo"/>
                <a:cs typeface="Arimo"/>
                <a:sym typeface="Arimo"/>
              </a:rPr>
              <a:t> </a:t>
            </a:r>
            <a:r>
              <a:rPr lang="en-US" sz="4299" u="none" strike="noStrike">
                <a:solidFill>
                  <a:srgbClr val="000000"/>
                </a:solidFill>
                <a:latin typeface="Arimo"/>
                <a:ea typeface="Arimo"/>
                <a:cs typeface="Arimo"/>
                <a:sym typeface="Arimo"/>
              </a:rPr>
              <a:t>2. </a:t>
            </a:r>
            <a:r>
              <a:rPr lang="en-US" sz="4299" u="none" strike="noStrike">
                <a:solidFill>
                  <a:srgbClr val="000000"/>
                </a:solidFill>
                <a:latin typeface="Arimo Bold"/>
                <a:ea typeface="Arimo Bold"/>
                <a:cs typeface="Arimo Bold"/>
                <a:sym typeface="Arimo Bold"/>
              </a:rPr>
              <a:t>Processing</a:t>
            </a:r>
          </a:p>
        </p:txBody>
      </p:sp>
      <p:sp>
        <p:nvSpPr>
          <p:cNvPr id="13" name="TextBox 13"/>
          <p:cNvSpPr txBox="1"/>
          <p:nvPr/>
        </p:nvSpPr>
        <p:spPr>
          <a:xfrm>
            <a:off x="2103696" y="7753716"/>
            <a:ext cx="14396371" cy="1178307"/>
          </a:xfrm>
          <a:prstGeom prst="rect">
            <a:avLst/>
          </a:prstGeom>
        </p:spPr>
        <p:txBody>
          <a:bodyPr lIns="0" tIns="0" rIns="0" bIns="0" rtlCol="0" anchor="t">
            <a:spAutoFit/>
          </a:bodyPr>
          <a:lstStyle/>
          <a:p>
            <a:pPr marL="0" lvl="0" indent="0" algn="l">
              <a:lnSpc>
                <a:spcPts val="4731"/>
              </a:lnSpc>
            </a:pPr>
            <a:r>
              <a:rPr lang="en-US" sz="2799">
                <a:solidFill>
                  <a:srgbClr val="000000"/>
                </a:solidFill>
                <a:latin typeface="Arimo"/>
                <a:ea typeface="Arimo"/>
                <a:cs typeface="Arimo"/>
                <a:sym typeface="Arimo"/>
              </a:rPr>
              <a:t>It transfers the processed data to the people who will use it or to the activities for which it will be used.</a:t>
            </a:r>
          </a:p>
        </p:txBody>
      </p:sp>
      <p:sp>
        <p:nvSpPr>
          <p:cNvPr id="14" name="TextBox 14"/>
          <p:cNvSpPr txBox="1"/>
          <p:nvPr/>
        </p:nvSpPr>
        <p:spPr>
          <a:xfrm>
            <a:off x="1143448" y="7043223"/>
            <a:ext cx="15949143" cy="865889"/>
          </a:xfrm>
          <a:prstGeom prst="rect">
            <a:avLst/>
          </a:prstGeom>
        </p:spPr>
        <p:txBody>
          <a:bodyPr lIns="0" tIns="0" rIns="0" bIns="0" rtlCol="0" anchor="t">
            <a:spAutoFit/>
          </a:bodyPr>
          <a:lstStyle/>
          <a:p>
            <a:pPr algn="l">
              <a:lnSpc>
                <a:spcPts val="7266"/>
              </a:lnSpc>
              <a:spcBef>
                <a:spcPct val="0"/>
              </a:spcBef>
            </a:pPr>
            <a:r>
              <a:rPr lang="en-US" sz="4299">
                <a:solidFill>
                  <a:srgbClr val="000000"/>
                </a:solidFill>
                <a:latin typeface="Arimo Bold"/>
                <a:ea typeface="Arimo Bold"/>
                <a:cs typeface="Arimo Bold"/>
                <a:sym typeface="Arimo Bold"/>
              </a:rPr>
              <a:t>  </a:t>
            </a:r>
            <a:r>
              <a:rPr lang="en-US" sz="4299">
                <a:solidFill>
                  <a:srgbClr val="000000"/>
                </a:solidFill>
                <a:latin typeface="Arimo"/>
                <a:ea typeface="Arimo"/>
                <a:cs typeface="Arimo"/>
                <a:sym typeface="Arimo"/>
              </a:rPr>
              <a:t> 3</a:t>
            </a:r>
            <a:r>
              <a:rPr lang="en-US" sz="4299" u="none" strike="noStrike">
                <a:solidFill>
                  <a:srgbClr val="000000"/>
                </a:solidFill>
                <a:latin typeface="Arimo"/>
                <a:ea typeface="Arimo"/>
                <a:cs typeface="Arimo"/>
                <a:sym typeface="Arimo"/>
              </a:rPr>
              <a:t>. </a:t>
            </a:r>
            <a:r>
              <a:rPr lang="en-US" sz="4299" u="none" strike="noStrike">
                <a:solidFill>
                  <a:srgbClr val="000000"/>
                </a:solidFill>
                <a:latin typeface="Arimo Bold"/>
                <a:ea typeface="Arimo Bold"/>
                <a:cs typeface="Arimo Bold"/>
                <a:sym typeface="Arimo Bold"/>
              </a:rPr>
              <a:t>Output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2763" y="3536320"/>
            <a:ext cx="15656537" cy="6005780"/>
            <a:chOff x="0" y="0"/>
            <a:chExt cx="3097611" cy="1188230"/>
          </a:xfrm>
        </p:grpSpPr>
        <p:sp>
          <p:nvSpPr>
            <p:cNvPr id="3" name="Freeform 3"/>
            <p:cNvSpPr/>
            <p:nvPr/>
          </p:nvSpPr>
          <p:spPr>
            <a:xfrm>
              <a:off x="0" y="0"/>
              <a:ext cx="3097611" cy="1188230"/>
            </a:xfrm>
            <a:custGeom>
              <a:avLst/>
              <a:gdLst/>
              <a:ahLst/>
              <a:cxnLst/>
              <a:rect l="l" t="t" r="r" b="b"/>
              <a:pathLst>
                <a:path w="3097611" h="1188230">
                  <a:moveTo>
                    <a:pt x="0" y="0"/>
                  </a:moveTo>
                  <a:lnTo>
                    <a:pt x="3097611" y="0"/>
                  </a:lnTo>
                  <a:lnTo>
                    <a:pt x="3097611" y="1188230"/>
                  </a:lnTo>
                  <a:lnTo>
                    <a:pt x="0" y="1188230"/>
                  </a:lnTo>
                  <a:close/>
                </a:path>
              </a:pathLst>
            </a:custGeom>
            <a:solidFill>
              <a:srgbClr val="FEBA32"/>
            </a:solidFill>
          </p:spPr>
        </p:sp>
        <p:sp>
          <p:nvSpPr>
            <p:cNvPr id="4" name="TextBox 4"/>
            <p:cNvSpPr txBox="1"/>
            <p:nvPr/>
          </p:nvSpPr>
          <p:spPr>
            <a:xfrm>
              <a:off x="0" y="-95250"/>
              <a:ext cx="3097611" cy="1283480"/>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7200615" y="298796"/>
            <a:ext cx="2174770" cy="696247"/>
            <a:chOff x="0" y="0"/>
            <a:chExt cx="568013" cy="181848"/>
          </a:xfrm>
        </p:grpSpPr>
        <p:sp>
          <p:nvSpPr>
            <p:cNvPr id="6" name="Freeform 6"/>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7" name="TextBox 7"/>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grpSp>
        <p:nvGrpSpPr>
          <p:cNvPr id="8" name="Group 8"/>
          <p:cNvGrpSpPr/>
          <p:nvPr/>
        </p:nvGrpSpPr>
        <p:grpSpPr>
          <a:xfrm>
            <a:off x="1276140" y="3216136"/>
            <a:ext cx="15600924" cy="5913725"/>
            <a:chOff x="0" y="0"/>
            <a:chExt cx="3086608" cy="1170017"/>
          </a:xfrm>
        </p:grpSpPr>
        <p:sp>
          <p:nvSpPr>
            <p:cNvPr id="9" name="Freeform 9"/>
            <p:cNvSpPr/>
            <p:nvPr/>
          </p:nvSpPr>
          <p:spPr>
            <a:xfrm>
              <a:off x="0" y="0"/>
              <a:ext cx="3086608" cy="1170017"/>
            </a:xfrm>
            <a:custGeom>
              <a:avLst/>
              <a:gdLst/>
              <a:ahLst/>
              <a:cxnLst/>
              <a:rect l="l" t="t" r="r" b="b"/>
              <a:pathLst>
                <a:path w="3086608" h="1170017">
                  <a:moveTo>
                    <a:pt x="0" y="0"/>
                  </a:moveTo>
                  <a:lnTo>
                    <a:pt x="3086608" y="0"/>
                  </a:lnTo>
                  <a:lnTo>
                    <a:pt x="3086608" y="1170017"/>
                  </a:lnTo>
                  <a:lnTo>
                    <a:pt x="0" y="1170017"/>
                  </a:lnTo>
                  <a:close/>
                </a:path>
              </a:pathLst>
            </a:custGeom>
            <a:solidFill>
              <a:srgbClr val="FFFFFF"/>
            </a:solidFill>
          </p:spPr>
        </p:sp>
        <p:sp>
          <p:nvSpPr>
            <p:cNvPr id="10" name="TextBox 10"/>
            <p:cNvSpPr txBox="1"/>
            <p:nvPr/>
          </p:nvSpPr>
          <p:spPr>
            <a:xfrm>
              <a:off x="0" y="-95250"/>
              <a:ext cx="3086608" cy="1265267"/>
            </a:xfrm>
            <a:prstGeom prst="rect">
              <a:avLst/>
            </a:prstGeom>
          </p:spPr>
          <p:txBody>
            <a:bodyPr lIns="50800" tIns="50800" rIns="50800" bIns="50800" rtlCol="0" anchor="ctr"/>
            <a:lstStyle/>
            <a:p>
              <a:pPr algn="ctr">
                <a:lnSpc>
                  <a:spcPts val="3213"/>
                </a:lnSpc>
              </a:pPr>
              <a:endParaRPr/>
            </a:p>
          </p:txBody>
        </p:sp>
      </p:grpSp>
      <p:grpSp>
        <p:nvGrpSpPr>
          <p:cNvPr id="11" name="Group 11"/>
          <p:cNvGrpSpPr/>
          <p:nvPr/>
        </p:nvGrpSpPr>
        <p:grpSpPr>
          <a:xfrm>
            <a:off x="2896462" y="3756149"/>
            <a:ext cx="1224101" cy="122410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id="13" name="TextBox 13"/>
            <p:cNvSpPr txBox="1"/>
            <p:nvPr/>
          </p:nvSpPr>
          <p:spPr>
            <a:xfrm>
              <a:off x="76200" y="-19050"/>
              <a:ext cx="660400" cy="755650"/>
            </a:xfrm>
            <a:prstGeom prst="rect">
              <a:avLst/>
            </a:prstGeom>
          </p:spPr>
          <p:txBody>
            <a:bodyPr lIns="50800" tIns="50800" rIns="50800" bIns="50800" rtlCol="0" anchor="ctr"/>
            <a:lstStyle/>
            <a:p>
              <a:pPr algn="ctr">
                <a:lnSpc>
                  <a:spcPts val="3213"/>
                </a:lnSpc>
              </a:pPr>
              <a:endParaRPr/>
            </a:p>
          </p:txBody>
        </p:sp>
      </p:grpSp>
      <p:grpSp>
        <p:nvGrpSpPr>
          <p:cNvPr id="14" name="Group 14"/>
          <p:cNvGrpSpPr/>
          <p:nvPr/>
        </p:nvGrpSpPr>
        <p:grpSpPr>
          <a:xfrm>
            <a:off x="2903338" y="5449106"/>
            <a:ext cx="1224101" cy="122410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id="16" name="TextBox 16"/>
            <p:cNvSpPr txBox="1"/>
            <p:nvPr/>
          </p:nvSpPr>
          <p:spPr>
            <a:xfrm>
              <a:off x="76200" y="-19050"/>
              <a:ext cx="660400" cy="755650"/>
            </a:xfrm>
            <a:prstGeom prst="rect">
              <a:avLst/>
            </a:prstGeom>
          </p:spPr>
          <p:txBody>
            <a:bodyPr lIns="50800" tIns="50800" rIns="50800" bIns="50800" rtlCol="0" anchor="ctr"/>
            <a:lstStyle/>
            <a:p>
              <a:pPr algn="ctr">
                <a:lnSpc>
                  <a:spcPts val="3213"/>
                </a:lnSpc>
              </a:pPr>
              <a:endParaRPr/>
            </a:p>
          </p:txBody>
        </p:sp>
      </p:grpSp>
      <p:grpSp>
        <p:nvGrpSpPr>
          <p:cNvPr id="17" name="Group 17"/>
          <p:cNvGrpSpPr/>
          <p:nvPr/>
        </p:nvGrpSpPr>
        <p:grpSpPr>
          <a:xfrm>
            <a:off x="2903338" y="7142062"/>
            <a:ext cx="1224101" cy="122410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id="19" name="TextBox 19"/>
            <p:cNvSpPr txBox="1"/>
            <p:nvPr/>
          </p:nvSpPr>
          <p:spPr>
            <a:xfrm>
              <a:off x="76200" y="-19050"/>
              <a:ext cx="660400" cy="755650"/>
            </a:xfrm>
            <a:prstGeom prst="rect">
              <a:avLst/>
            </a:prstGeom>
          </p:spPr>
          <p:txBody>
            <a:bodyPr lIns="50800" tIns="50800" rIns="50800" bIns="50800" rtlCol="0" anchor="ctr"/>
            <a:lstStyle/>
            <a:p>
              <a:pPr algn="ctr">
                <a:lnSpc>
                  <a:spcPts val="3213"/>
                </a:lnSpc>
              </a:pPr>
              <a:endParaRPr/>
            </a:p>
          </p:txBody>
        </p:sp>
      </p:grpSp>
      <p:grpSp>
        <p:nvGrpSpPr>
          <p:cNvPr id="20" name="Group 20"/>
          <p:cNvGrpSpPr/>
          <p:nvPr/>
        </p:nvGrpSpPr>
        <p:grpSpPr>
          <a:xfrm>
            <a:off x="10352158" y="3756149"/>
            <a:ext cx="1224101" cy="122410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id="22" name="TextBox 22"/>
            <p:cNvSpPr txBox="1"/>
            <p:nvPr/>
          </p:nvSpPr>
          <p:spPr>
            <a:xfrm>
              <a:off x="76200" y="-19050"/>
              <a:ext cx="660400" cy="755650"/>
            </a:xfrm>
            <a:prstGeom prst="rect">
              <a:avLst/>
            </a:prstGeom>
          </p:spPr>
          <p:txBody>
            <a:bodyPr lIns="50800" tIns="50800" rIns="50800" bIns="50800" rtlCol="0" anchor="ctr"/>
            <a:lstStyle/>
            <a:p>
              <a:pPr algn="ctr">
                <a:lnSpc>
                  <a:spcPts val="3213"/>
                </a:lnSpc>
              </a:pPr>
              <a:endParaRPr/>
            </a:p>
          </p:txBody>
        </p:sp>
      </p:grpSp>
      <p:grpSp>
        <p:nvGrpSpPr>
          <p:cNvPr id="23" name="Group 23"/>
          <p:cNvGrpSpPr/>
          <p:nvPr/>
        </p:nvGrpSpPr>
        <p:grpSpPr>
          <a:xfrm>
            <a:off x="10352158" y="5449106"/>
            <a:ext cx="1224101" cy="122410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id="25" name="TextBox 25"/>
            <p:cNvSpPr txBox="1"/>
            <p:nvPr/>
          </p:nvSpPr>
          <p:spPr>
            <a:xfrm>
              <a:off x="76200" y="-19050"/>
              <a:ext cx="660400" cy="755650"/>
            </a:xfrm>
            <a:prstGeom prst="rect">
              <a:avLst/>
            </a:prstGeom>
          </p:spPr>
          <p:txBody>
            <a:bodyPr lIns="50800" tIns="50800" rIns="50800" bIns="50800" rtlCol="0" anchor="ctr"/>
            <a:lstStyle/>
            <a:p>
              <a:pPr algn="ctr">
                <a:lnSpc>
                  <a:spcPts val="3213"/>
                </a:lnSpc>
              </a:pPr>
              <a:endParaRPr/>
            </a:p>
          </p:txBody>
        </p:sp>
      </p:grpSp>
      <p:grpSp>
        <p:nvGrpSpPr>
          <p:cNvPr id="26" name="Group 26"/>
          <p:cNvGrpSpPr/>
          <p:nvPr/>
        </p:nvGrpSpPr>
        <p:grpSpPr>
          <a:xfrm>
            <a:off x="10352158" y="7111357"/>
            <a:ext cx="1224101" cy="122410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id="28" name="TextBox 28"/>
            <p:cNvSpPr txBox="1"/>
            <p:nvPr/>
          </p:nvSpPr>
          <p:spPr>
            <a:xfrm>
              <a:off x="76200" y="-19050"/>
              <a:ext cx="660400" cy="755650"/>
            </a:xfrm>
            <a:prstGeom prst="rect">
              <a:avLst/>
            </a:prstGeom>
          </p:spPr>
          <p:txBody>
            <a:bodyPr lIns="50800" tIns="50800" rIns="50800" bIns="50800" rtlCol="0" anchor="ctr"/>
            <a:lstStyle/>
            <a:p>
              <a:pPr algn="ctr">
                <a:lnSpc>
                  <a:spcPts val="3213"/>
                </a:lnSpc>
              </a:pPr>
              <a:endParaRPr/>
            </a:p>
          </p:txBody>
        </p:sp>
      </p:grpSp>
      <p:sp>
        <p:nvSpPr>
          <p:cNvPr id="29" name="TextBox 29"/>
          <p:cNvSpPr txBox="1"/>
          <p:nvPr/>
        </p:nvSpPr>
        <p:spPr>
          <a:xfrm>
            <a:off x="1028700" y="1280792"/>
            <a:ext cx="7951851" cy="1696307"/>
          </a:xfrm>
          <a:prstGeom prst="rect">
            <a:avLst/>
          </a:prstGeom>
        </p:spPr>
        <p:txBody>
          <a:bodyPr lIns="0" tIns="0" rIns="0" bIns="0" rtlCol="0" anchor="t">
            <a:spAutoFit/>
          </a:bodyPr>
          <a:lstStyle/>
          <a:p>
            <a:pPr marL="0" lvl="0" indent="0" algn="l">
              <a:lnSpc>
                <a:spcPts val="12630"/>
              </a:lnSpc>
              <a:spcBef>
                <a:spcPct val="0"/>
              </a:spcBef>
            </a:pPr>
            <a:r>
              <a:rPr lang="en-US" sz="13021">
                <a:solidFill>
                  <a:srgbClr val="FEBA32"/>
                </a:solidFill>
                <a:latin typeface="Oswald Bold"/>
                <a:ea typeface="Oswald Bold"/>
                <a:cs typeface="Oswald Bold"/>
                <a:sym typeface="Oswald Bold"/>
              </a:rPr>
              <a:t>TOPICS</a:t>
            </a:r>
          </a:p>
        </p:txBody>
      </p:sp>
      <p:sp>
        <p:nvSpPr>
          <p:cNvPr id="30" name="TextBox 30"/>
          <p:cNvSpPr txBox="1"/>
          <p:nvPr/>
        </p:nvSpPr>
        <p:spPr>
          <a:xfrm>
            <a:off x="3508512" y="3969898"/>
            <a:ext cx="1169846" cy="825179"/>
          </a:xfrm>
          <a:prstGeom prst="rect">
            <a:avLst/>
          </a:prstGeom>
        </p:spPr>
        <p:txBody>
          <a:bodyPr lIns="0" tIns="0" rIns="0" bIns="0" rtlCol="0" anchor="t">
            <a:spAutoFit/>
          </a:bodyPr>
          <a:lstStyle/>
          <a:p>
            <a:pPr algn="l">
              <a:lnSpc>
                <a:spcPts val="6302"/>
              </a:lnSpc>
            </a:pPr>
            <a:r>
              <a:rPr lang="en-US" sz="5729">
                <a:solidFill>
                  <a:srgbClr val="000000"/>
                </a:solidFill>
                <a:latin typeface="Oswald Bold"/>
                <a:ea typeface="Oswald Bold"/>
                <a:cs typeface="Oswald Bold"/>
                <a:sym typeface="Oswald Bold"/>
              </a:rPr>
              <a:t>01</a:t>
            </a:r>
          </a:p>
        </p:txBody>
      </p:sp>
      <p:sp>
        <p:nvSpPr>
          <p:cNvPr id="31" name="TextBox 31"/>
          <p:cNvSpPr txBox="1"/>
          <p:nvPr/>
        </p:nvSpPr>
        <p:spPr>
          <a:xfrm>
            <a:off x="3515389" y="5672379"/>
            <a:ext cx="1169846" cy="825179"/>
          </a:xfrm>
          <a:prstGeom prst="rect">
            <a:avLst/>
          </a:prstGeom>
        </p:spPr>
        <p:txBody>
          <a:bodyPr lIns="0" tIns="0" rIns="0" bIns="0" rtlCol="0" anchor="t">
            <a:spAutoFit/>
          </a:bodyPr>
          <a:lstStyle/>
          <a:p>
            <a:pPr algn="l">
              <a:lnSpc>
                <a:spcPts val="6302"/>
              </a:lnSpc>
            </a:pPr>
            <a:r>
              <a:rPr lang="en-US" sz="5729">
                <a:solidFill>
                  <a:srgbClr val="000000"/>
                </a:solidFill>
                <a:latin typeface="Oswald Bold"/>
                <a:ea typeface="Oswald Bold"/>
                <a:cs typeface="Oswald Bold"/>
                <a:sym typeface="Oswald Bold"/>
              </a:rPr>
              <a:t>02</a:t>
            </a:r>
          </a:p>
        </p:txBody>
      </p:sp>
      <p:sp>
        <p:nvSpPr>
          <p:cNvPr id="32" name="TextBox 32"/>
          <p:cNvSpPr txBox="1"/>
          <p:nvPr/>
        </p:nvSpPr>
        <p:spPr>
          <a:xfrm>
            <a:off x="3515389" y="7365336"/>
            <a:ext cx="1169846" cy="825179"/>
          </a:xfrm>
          <a:prstGeom prst="rect">
            <a:avLst/>
          </a:prstGeom>
        </p:spPr>
        <p:txBody>
          <a:bodyPr lIns="0" tIns="0" rIns="0" bIns="0" rtlCol="0" anchor="t">
            <a:spAutoFit/>
          </a:bodyPr>
          <a:lstStyle/>
          <a:p>
            <a:pPr algn="l">
              <a:lnSpc>
                <a:spcPts val="6302"/>
              </a:lnSpc>
            </a:pPr>
            <a:r>
              <a:rPr lang="en-US" sz="5729">
                <a:solidFill>
                  <a:srgbClr val="000000"/>
                </a:solidFill>
                <a:latin typeface="Oswald Bold"/>
                <a:ea typeface="Oswald Bold"/>
                <a:cs typeface="Oswald Bold"/>
                <a:sym typeface="Oswald Bold"/>
              </a:rPr>
              <a:t>03</a:t>
            </a:r>
          </a:p>
        </p:txBody>
      </p:sp>
      <p:sp>
        <p:nvSpPr>
          <p:cNvPr id="33" name="TextBox 33"/>
          <p:cNvSpPr txBox="1"/>
          <p:nvPr/>
        </p:nvSpPr>
        <p:spPr>
          <a:xfrm>
            <a:off x="10964209" y="4024231"/>
            <a:ext cx="1169846" cy="825179"/>
          </a:xfrm>
          <a:prstGeom prst="rect">
            <a:avLst/>
          </a:prstGeom>
        </p:spPr>
        <p:txBody>
          <a:bodyPr lIns="0" tIns="0" rIns="0" bIns="0" rtlCol="0" anchor="t">
            <a:spAutoFit/>
          </a:bodyPr>
          <a:lstStyle/>
          <a:p>
            <a:pPr algn="l">
              <a:lnSpc>
                <a:spcPts val="6302"/>
              </a:lnSpc>
            </a:pPr>
            <a:r>
              <a:rPr lang="en-US" sz="5729">
                <a:solidFill>
                  <a:srgbClr val="000000"/>
                </a:solidFill>
                <a:latin typeface="Oswald Bold"/>
                <a:ea typeface="Oswald Bold"/>
                <a:cs typeface="Oswald Bold"/>
                <a:sym typeface="Oswald Bold"/>
              </a:rPr>
              <a:t>04</a:t>
            </a:r>
          </a:p>
        </p:txBody>
      </p:sp>
      <p:sp>
        <p:nvSpPr>
          <p:cNvPr id="34" name="TextBox 34"/>
          <p:cNvSpPr txBox="1"/>
          <p:nvPr/>
        </p:nvSpPr>
        <p:spPr>
          <a:xfrm>
            <a:off x="10964209" y="5720479"/>
            <a:ext cx="1169846" cy="825179"/>
          </a:xfrm>
          <a:prstGeom prst="rect">
            <a:avLst/>
          </a:prstGeom>
        </p:spPr>
        <p:txBody>
          <a:bodyPr lIns="0" tIns="0" rIns="0" bIns="0" rtlCol="0" anchor="t">
            <a:spAutoFit/>
          </a:bodyPr>
          <a:lstStyle/>
          <a:p>
            <a:pPr algn="l">
              <a:lnSpc>
                <a:spcPts val="6302"/>
              </a:lnSpc>
            </a:pPr>
            <a:r>
              <a:rPr lang="en-US" sz="5729">
                <a:solidFill>
                  <a:srgbClr val="000000"/>
                </a:solidFill>
                <a:latin typeface="Oswald Bold"/>
                <a:ea typeface="Oswald Bold"/>
                <a:cs typeface="Oswald Bold"/>
                <a:sym typeface="Oswald Bold"/>
              </a:rPr>
              <a:t>05</a:t>
            </a:r>
          </a:p>
        </p:txBody>
      </p:sp>
      <p:sp>
        <p:nvSpPr>
          <p:cNvPr id="35" name="TextBox 35"/>
          <p:cNvSpPr txBox="1"/>
          <p:nvPr/>
        </p:nvSpPr>
        <p:spPr>
          <a:xfrm>
            <a:off x="10964209" y="7382730"/>
            <a:ext cx="1169846" cy="825179"/>
          </a:xfrm>
          <a:prstGeom prst="rect">
            <a:avLst/>
          </a:prstGeom>
        </p:spPr>
        <p:txBody>
          <a:bodyPr lIns="0" tIns="0" rIns="0" bIns="0" rtlCol="0" anchor="t">
            <a:spAutoFit/>
          </a:bodyPr>
          <a:lstStyle/>
          <a:p>
            <a:pPr algn="l">
              <a:lnSpc>
                <a:spcPts val="6302"/>
              </a:lnSpc>
            </a:pPr>
            <a:r>
              <a:rPr lang="en-US" sz="5729">
                <a:solidFill>
                  <a:srgbClr val="000000"/>
                </a:solidFill>
                <a:latin typeface="Oswald Bold"/>
                <a:ea typeface="Oswald Bold"/>
                <a:cs typeface="Oswald Bold"/>
                <a:sym typeface="Oswald Bold"/>
              </a:rPr>
              <a:t>06</a:t>
            </a:r>
          </a:p>
        </p:txBody>
      </p:sp>
      <p:sp>
        <p:nvSpPr>
          <p:cNvPr id="36" name="TextBox 36"/>
          <p:cNvSpPr txBox="1"/>
          <p:nvPr/>
        </p:nvSpPr>
        <p:spPr>
          <a:xfrm>
            <a:off x="4503618" y="4029110"/>
            <a:ext cx="4481467" cy="678180"/>
          </a:xfrm>
          <a:prstGeom prst="rect">
            <a:avLst/>
          </a:prstGeom>
        </p:spPr>
        <p:txBody>
          <a:bodyPr lIns="0" tIns="0" rIns="0" bIns="0" rtlCol="0" anchor="t">
            <a:spAutoFit/>
          </a:bodyPr>
          <a:lstStyle/>
          <a:p>
            <a:pPr algn="l">
              <a:lnSpc>
                <a:spcPts val="2640"/>
              </a:lnSpc>
            </a:pPr>
            <a:r>
              <a:rPr lang="en-US" sz="2400">
                <a:solidFill>
                  <a:srgbClr val="000000"/>
                </a:solidFill>
                <a:latin typeface="Oswald"/>
                <a:ea typeface="Oswald"/>
                <a:cs typeface="Oswald"/>
                <a:sym typeface="Oswald"/>
              </a:rPr>
              <a:t>DIFFERENCE OF DATA AND INFORMATION</a:t>
            </a:r>
          </a:p>
        </p:txBody>
      </p:sp>
      <p:sp>
        <p:nvSpPr>
          <p:cNvPr id="37" name="TextBox 37"/>
          <p:cNvSpPr txBox="1"/>
          <p:nvPr/>
        </p:nvSpPr>
        <p:spPr>
          <a:xfrm>
            <a:off x="4510495" y="5898279"/>
            <a:ext cx="3551472" cy="344805"/>
          </a:xfrm>
          <a:prstGeom prst="rect">
            <a:avLst/>
          </a:prstGeom>
        </p:spPr>
        <p:txBody>
          <a:bodyPr lIns="0" tIns="0" rIns="0" bIns="0" rtlCol="0" anchor="t">
            <a:spAutoFit/>
          </a:bodyPr>
          <a:lstStyle/>
          <a:p>
            <a:pPr algn="l">
              <a:lnSpc>
                <a:spcPts val="2640"/>
              </a:lnSpc>
            </a:pPr>
            <a:r>
              <a:rPr lang="en-US" sz="2400">
                <a:solidFill>
                  <a:srgbClr val="000000"/>
                </a:solidFill>
                <a:latin typeface="Oswald"/>
                <a:ea typeface="Oswald"/>
                <a:cs typeface="Oswald"/>
                <a:sym typeface="Oswald"/>
              </a:rPr>
              <a:t>TYPES OF DATA</a:t>
            </a:r>
          </a:p>
        </p:txBody>
      </p:sp>
      <p:sp>
        <p:nvSpPr>
          <p:cNvPr id="38" name="TextBox 38"/>
          <p:cNvSpPr txBox="1"/>
          <p:nvPr/>
        </p:nvSpPr>
        <p:spPr>
          <a:xfrm>
            <a:off x="11959315" y="4083443"/>
            <a:ext cx="4429961" cy="678180"/>
          </a:xfrm>
          <a:prstGeom prst="rect">
            <a:avLst/>
          </a:prstGeom>
        </p:spPr>
        <p:txBody>
          <a:bodyPr lIns="0" tIns="0" rIns="0" bIns="0" rtlCol="0" anchor="t">
            <a:spAutoFit/>
          </a:bodyPr>
          <a:lstStyle/>
          <a:p>
            <a:pPr algn="l">
              <a:lnSpc>
                <a:spcPts val="2640"/>
              </a:lnSpc>
            </a:pPr>
            <a:r>
              <a:rPr lang="en-US" sz="2400">
                <a:solidFill>
                  <a:srgbClr val="000000"/>
                </a:solidFill>
                <a:latin typeface="Oswald"/>
                <a:ea typeface="Oswald"/>
                <a:cs typeface="Oswald"/>
                <a:sym typeface="Oswald"/>
              </a:rPr>
              <a:t>KEY COMPONENTS OF INFORMATION SYSTEM</a:t>
            </a:r>
          </a:p>
        </p:txBody>
      </p:sp>
      <p:sp>
        <p:nvSpPr>
          <p:cNvPr id="39" name="TextBox 39"/>
          <p:cNvSpPr txBox="1"/>
          <p:nvPr/>
        </p:nvSpPr>
        <p:spPr>
          <a:xfrm>
            <a:off x="11959315" y="5767750"/>
            <a:ext cx="4223939" cy="678180"/>
          </a:xfrm>
          <a:prstGeom prst="rect">
            <a:avLst/>
          </a:prstGeom>
        </p:spPr>
        <p:txBody>
          <a:bodyPr lIns="0" tIns="0" rIns="0" bIns="0" rtlCol="0" anchor="t">
            <a:spAutoFit/>
          </a:bodyPr>
          <a:lstStyle/>
          <a:p>
            <a:pPr algn="l">
              <a:lnSpc>
                <a:spcPts val="2640"/>
              </a:lnSpc>
            </a:pPr>
            <a:r>
              <a:rPr lang="en-US" sz="2400">
                <a:solidFill>
                  <a:srgbClr val="000000"/>
                </a:solidFill>
                <a:latin typeface="Oswald"/>
                <a:ea typeface="Oswald"/>
                <a:cs typeface="Oswald"/>
                <a:sym typeface="Oswald"/>
              </a:rPr>
              <a:t>3 ACTIVITIES IN AN INFORMATION SYSTEM TO PRODUCE INFORMATION</a:t>
            </a:r>
          </a:p>
        </p:txBody>
      </p:sp>
      <p:sp>
        <p:nvSpPr>
          <p:cNvPr id="40" name="TextBox 40"/>
          <p:cNvSpPr txBox="1"/>
          <p:nvPr/>
        </p:nvSpPr>
        <p:spPr>
          <a:xfrm>
            <a:off x="11959315" y="7430002"/>
            <a:ext cx="4223939" cy="678180"/>
          </a:xfrm>
          <a:prstGeom prst="rect">
            <a:avLst/>
          </a:prstGeom>
        </p:spPr>
        <p:txBody>
          <a:bodyPr lIns="0" tIns="0" rIns="0" bIns="0" rtlCol="0" anchor="t">
            <a:spAutoFit/>
          </a:bodyPr>
          <a:lstStyle/>
          <a:p>
            <a:pPr algn="l">
              <a:lnSpc>
                <a:spcPts val="2640"/>
              </a:lnSpc>
            </a:pPr>
            <a:r>
              <a:rPr lang="en-US" sz="2400">
                <a:solidFill>
                  <a:srgbClr val="000000"/>
                </a:solidFill>
                <a:latin typeface="Oswald"/>
                <a:ea typeface="Oswald"/>
                <a:cs typeface="Oswald"/>
                <a:sym typeface="Oswald"/>
              </a:rPr>
              <a:t>DIMENSIONS OF INFORMATION SYSTEMS</a:t>
            </a:r>
          </a:p>
        </p:txBody>
      </p:sp>
      <p:sp>
        <p:nvSpPr>
          <p:cNvPr id="41" name="TextBox 41"/>
          <p:cNvSpPr txBox="1"/>
          <p:nvPr/>
        </p:nvSpPr>
        <p:spPr>
          <a:xfrm>
            <a:off x="4503618" y="7521496"/>
            <a:ext cx="3551472" cy="678180"/>
          </a:xfrm>
          <a:prstGeom prst="rect">
            <a:avLst/>
          </a:prstGeom>
        </p:spPr>
        <p:txBody>
          <a:bodyPr lIns="0" tIns="0" rIns="0" bIns="0" rtlCol="0" anchor="t">
            <a:spAutoFit/>
          </a:bodyPr>
          <a:lstStyle/>
          <a:p>
            <a:pPr algn="l">
              <a:lnSpc>
                <a:spcPts val="2640"/>
              </a:lnSpc>
            </a:pPr>
            <a:r>
              <a:rPr lang="en-US" sz="2400">
                <a:solidFill>
                  <a:srgbClr val="000000"/>
                </a:solidFill>
                <a:latin typeface="Oswald"/>
                <a:ea typeface="Oswald"/>
                <a:cs typeface="Oswald"/>
                <a:sym typeface="Oswald"/>
              </a:rPr>
              <a:t>TRANSFORMING DATA INTO INFORMATION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54910" y="-603021"/>
            <a:ext cx="2160288" cy="11216898"/>
            <a:chOff x="0" y="0"/>
            <a:chExt cx="920802" cy="4781095"/>
          </a:xfrm>
        </p:grpSpPr>
        <p:sp>
          <p:nvSpPr>
            <p:cNvPr id="3" name="Freeform 3"/>
            <p:cNvSpPr/>
            <p:nvPr/>
          </p:nvSpPr>
          <p:spPr>
            <a:xfrm>
              <a:off x="0" y="0"/>
              <a:ext cx="920802" cy="4781095"/>
            </a:xfrm>
            <a:custGeom>
              <a:avLst/>
              <a:gdLst/>
              <a:ahLst/>
              <a:cxnLst/>
              <a:rect l="l" t="t" r="r" b="b"/>
              <a:pathLst>
                <a:path w="920802" h="4781095">
                  <a:moveTo>
                    <a:pt x="0" y="0"/>
                  </a:moveTo>
                  <a:lnTo>
                    <a:pt x="920802" y="0"/>
                  </a:lnTo>
                  <a:lnTo>
                    <a:pt x="920802" y="4781095"/>
                  </a:lnTo>
                  <a:lnTo>
                    <a:pt x="0" y="4781095"/>
                  </a:lnTo>
                  <a:close/>
                </a:path>
              </a:pathLst>
            </a:custGeom>
            <a:solidFill>
              <a:srgbClr val="FEBA32"/>
            </a:solidFill>
          </p:spPr>
        </p:sp>
        <p:sp>
          <p:nvSpPr>
            <p:cNvPr id="4" name="TextBox 4"/>
            <p:cNvSpPr txBox="1"/>
            <p:nvPr/>
          </p:nvSpPr>
          <p:spPr>
            <a:xfrm>
              <a:off x="0" y="-95250"/>
              <a:ext cx="920802" cy="4876345"/>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7200615" y="298796"/>
            <a:ext cx="2174770" cy="696247"/>
            <a:chOff x="0" y="0"/>
            <a:chExt cx="568013" cy="181848"/>
          </a:xfrm>
        </p:grpSpPr>
        <p:sp>
          <p:nvSpPr>
            <p:cNvPr id="6" name="Freeform 6"/>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7" name="TextBox 7"/>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8" name="Freeform 8"/>
          <p:cNvSpPr/>
          <p:nvPr/>
        </p:nvSpPr>
        <p:spPr>
          <a:xfrm>
            <a:off x="2293635" y="5143500"/>
            <a:ext cx="14546114" cy="4307344"/>
          </a:xfrm>
          <a:custGeom>
            <a:avLst/>
            <a:gdLst/>
            <a:ahLst/>
            <a:cxnLst/>
            <a:rect l="l" t="t" r="r" b="b"/>
            <a:pathLst>
              <a:path w="14546114" h="4307344">
                <a:moveTo>
                  <a:pt x="0" y="0"/>
                </a:moveTo>
                <a:lnTo>
                  <a:pt x="14546113" y="0"/>
                </a:lnTo>
                <a:lnTo>
                  <a:pt x="14546113" y="4307344"/>
                </a:lnTo>
                <a:lnTo>
                  <a:pt x="0" y="4307344"/>
                </a:lnTo>
                <a:lnTo>
                  <a:pt x="0" y="0"/>
                </a:lnTo>
                <a:close/>
              </a:path>
            </a:pathLst>
          </a:custGeom>
          <a:blipFill>
            <a:blip r:embed="rId2"/>
            <a:stretch>
              <a:fillRect/>
            </a:stretch>
          </a:blipFill>
        </p:spPr>
      </p:sp>
      <p:sp>
        <p:nvSpPr>
          <p:cNvPr id="9" name="TextBox 9"/>
          <p:cNvSpPr txBox="1"/>
          <p:nvPr/>
        </p:nvSpPr>
        <p:spPr>
          <a:xfrm>
            <a:off x="1251472" y="1331590"/>
            <a:ext cx="15841118" cy="2091133"/>
          </a:xfrm>
          <a:prstGeom prst="rect">
            <a:avLst/>
          </a:prstGeom>
        </p:spPr>
        <p:txBody>
          <a:bodyPr lIns="0" tIns="0" rIns="0" bIns="0" rtlCol="0" anchor="t">
            <a:spAutoFit/>
          </a:bodyPr>
          <a:lstStyle/>
          <a:p>
            <a:pPr marL="0" lvl="0" indent="0" algn="l">
              <a:lnSpc>
                <a:spcPts val="8078"/>
              </a:lnSpc>
              <a:spcBef>
                <a:spcPct val="0"/>
              </a:spcBef>
            </a:pPr>
            <a:r>
              <a:rPr lang="en-US" sz="8328">
                <a:solidFill>
                  <a:srgbClr val="2A2E3A"/>
                </a:solidFill>
                <a:latin typeface="Oswald Bold"/>
                <a:ea typeface="Oswald Bold"/>
                <a:cs typeface="Oswald Bold"/>
                <a:sym typeface="Oswald Bold"/>
              </a:rPr>
              <a:t>3 ACTIVITIES IN AN INFORMATION SYSTEM TO PRODUCE INFORMATION</a:t>
            </a:r>
          </a:p>
        </p:txBody>
      </p:sp>
      <p:sp>
        <p:nvSpPr>
          <p:cNvPr id="10" name="TextBox 10"/>
          <p:cNvSpPr txBox="1"/>
          <p:nvPr/>
        </p:nvSpPr>
        <p:spPr>
          <a:xfrm>
            <a:off x="1169429" y="3701490"/>
            <a:ext cx="15949143" cy="865889"/>
          </a:xfrm>
          <a:prstGeom prst="rect">
            <a:avLst/>
          </a:prstGeom>
        </p:spPr>
        <p:txBody>
          <a:bodyPr lIns="0" tIns="0" rIns="0" bIns="0" rtlCol="0" anchor="t">
            <a:spAutoFit/>
          </a:bodyPr>
          <a:lstStyle/>
          <a:p>
            <a:pPr algn="ctr">
              <a:lnSpc>
                <a:spcPts val="7266"/>
              </a:lnSpc>
            </a:pPr>
            <a:r>
              <a:rPr lang="en-US" sz="4299">
                <a:solidFill>
                  <a:srgbClr val="000000"/>
                </a:solidFill>
                <a:latin typeface="Arimo Bold"/>
                <a:ea typeface="Arimo Bold"/>
                <a:cs typeface="Arimo Bold"/>
                <a:sym typeface="Arimo Bold"/>
              </a:rPr>
              <a:t>Input, Processing and Output (IPO)</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54910" y="-603021"/>
            <a:ext cx="2160288" cy="11216898"/>
            <a:chOff x="0" y="0"/>
            <a:chExt cx="920802" cy="4781095"/>
          </a:xfrm>
        </p:grpSpPr>
        <p:sp>
          <p:nvSpPr>
            <p:cNvPr id="3" name="Freeform 3"/>
            <p:cNvSpPr/>
            <p:nvPr/>
          </p:nvSpPr>
          <p:spPr>
            <a:xfrm>
              <a:off x="0" y="0"/>
              <a:ext cx="920802" cy="4781095"/>
            </a:xfrm>
            <a:custGeom>
              <a:avLst/>
              <a:gdLst/>
              <a:ahLst/>
              <a:cxnLst/>
              <a:rect l="l" t="t" r="r" b="b"/>
              <a:pathLst>
                <a:path w="920802" h="4781095">
                  <a:moveTo>
                    <a:pt x="0" y="0"/>
                  </a:moveTo>
                  <a:lnTo>
                    <a:pt x="920802" y="0"/>
                  </a:lnTo>
                  <a:lnTo>
                    <a:pt x="920802" y="4781095"/>
                  </a:lnTo>
                  <a:lnTo>
                    <a:pt x="0" y="4781095"/>
                  </a:lnTo>
                  <a:close/>
                </a:path>
              </a:pathLst>
            </a:custGeom>
            <a:solidFill>
              <a:srgbClr val="FEBA32"/>
            </a:solidFill>
          </p:spPr>
        </p:sp>
        <p:sp>
          <p:nvSpPr>
            <p:cNvPr id="4" name="TextBox 4"/>
            <p:cNvSpPr txBox="1"/>
            <p:nvPr/>
          </p:nvSpPr>
          <p:spPr>
            <a:xfrm>
              <a:off x="0" y="-95250"/>
              <a:ext cx="920802" cy="4876345"/>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7200615" y="298796"/>
            <a:ext cx="2174770" cy="696247"/>
            <a:chOff x="0" y="0"/>
            <a:chExt cx="568013" cy="181848"/>
          </a:xfrm>
        </p:grpSpPr>
        <p:sp>
          <p:nvSpPr>
            <p:cNvPr id="6" name="Freeform 6"/>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7" name="TextBox 7"/>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grpSp>
        <p:nvGrpSpPr>
          <p:cNvPr id="8" name="Group 8"/>
          <p:cNvGrpSpPr/>
          <p:nvPr/>
        </p:nvGrpSpPr>
        <p:grpSpPr>
          <a:xfrm>
            <a:off x="3420445" y="6172200"/>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EBA32"/>
            </a:solidFill>
          </p:spPr>
        </p:sp>
        <p:sp>
          <p:nvSpPr>
            <p:cNvPr id="10" name="TextBox 10"/>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sp>
        <p:nvSpPr>
          <p:cNvPr id="11" name="TextBox 11"/>
          <p:cNvSpPr txBox="1"/>
          <p:nvPr/>
        </p:nvSpPr>
        <p:spPr>
          <a:xfrm>
            <a:off x="1251472" y="1331590"/>
            <a:ext cx="15841118" cy="2091133"/>
          </a:xfrm>
          <a:prstGeom prst="rect">
            <a:avLst/>
          </a:prstGeom>
        </p:spPr>
        <p:txBody>
          <a:bodyPr lIns="0" tIns="0" rIns="0" bIns="0" rtlCol="0" anchor="t">
            <a:spAutoFit/>
          </a:bodyPr>
          <a:lstStyle/>
          <a:p>
            <a:pPr marL="0" lvl="0" indent="0" algn="l">
              <a:lnSpc>
                <a:spcPts val="8078"/>
              </a:lnSpc>
              <a:spcBef>
                <a:spcPct val="0"/>
              </a:spcBef>
            </a:pPr>
            <a:r>
              <a:rPr lang="en-US" sz="8328">
                <a:solidFill>
                  <a:srgbClr val="2A2E3A"/>
                </a:solidFill>
                <a:latin typeface="Oswald Bold"/>
                <a:ea typeface="Oswald Bold"/>
                <a:cs typeface="Oswald Bold"/>
                <a:sym typeface="Oswald Bold"/>
              </a:rPr>
              <a:t>3 ACTIVITIES IN AN INFORMATION SYSTEM TO PRODUCE INFORMATION</a:t>
            </a:r>
          </a:p>
        </p:txBody>
      </p:sp>
      <p:sp>
        <p:nvSpPr>
          <p:cNvPr id="12" name="TextBox 12"/>
          <p:cNvSpPr txBox="1"/>
          <p:nvPr/>
        </p:nvSpPr>
        <p:spPr>
          <a:xfrm>
            <a:off x="1169429" y="3701490"/>
            <a:ext cx="15949143" cy="865889"/>
          </a:xfrm>
          <a:prstGeom prst="rect">
            <a:avLst/>
          </a:prstGeom>
        </p:spPr>
        <p:txBody>
          <a:bodyPr lIns="0" tIns="0" rIns="0" bIns="0" rtlCol="0" anchor="t">
            <a:spAutoFit/>
          </a:bodyPr>
          <a:lstStyle/>
          <a:p>
            <a:pPr algn="ctr">
              <a:lnSpc>
                <a:spcPts val="7266"/>
              </a:lnSpc>
            </a:pPr>
            <a:r>
              <a:rPr lang="en-US" sz="4299">
                <a:solidFill>
                  <a:srgbClr val="000000"/>
                </a:solidFill>
                <a:latin typeface="Arimo Bold"/>
                <a:ea typeface="Arimo Bold"/>
                <a:cs typeface="Arimo Bold"/>
                <a:sym typeface="Arimo Bold"/>
              </a:rPr>
              <a:t>Input, Processing and Output (IPO)</a:t>
            </a:r>
          </a:p>
        </p:txBody>
      </p:sp>
      <p:grpSp>
        <p:nvGrpSpPr>
          <p:cNvPr id="13" name="Group 13"/>
          <p:cNvGrpSpPr/>
          <p:nvPr/>
        </p:nvGrpSpPr>
        <p:grpSpPr>
          <a:xfrm>
            <a:off x="3420445" y="5257235"/>
            <a:ext cx="3086100" cy="914965"/>
            <a:chOff x="0" y="0"/>
            <a:chExt cx="812800" cy="240978"/>
          </a:xfrm>
        </p:grpSpPr>
        <p:sp>
          <p:nvSpPr>
            <p:cNvPr id="14" name="Freeform 14"/>
            <p:cNvSpPr/>
            <p:nvPr/>
          </p:nvSpPr>
          <p:spPr>
            <a:xfrm>
              <a:off x="0" y="0"/>
              <a:ext cx="812800" cy="240978"/>
            </a:xfrm>
            <a:custGeom>
              <a:avLst/>
              <a:gdLst/>
              <a:ahLst/>
              <a:cxnLst/>
              <a:rect l="l" t="t" r="r" b="b"/>
              <a:pathLst>
                <a:path w="812800" h="240978">
                  <a:moveTo>
                    <a:pt x="120489" y="0"/>
                  </a:moveTo>
                  <a:lnTo>
                    <a:pt x="692311" y="0"/>
                  </a:lnTo>
                  <a:cubicBezTo>
                    <a:pt x="758855" y="0"/>
                    <a:pt x="812800" y="53945"/>
                    <a:pt x="812800" y="120489"/>
                  </a:cubicBezTo>
                  <a:lnTo>
                    <a:pt x="812800" y="120489"/>
                  </a:lnTo>
                  <a:cubicBezTo>
                    <a:pt x="812800" y="152445"/>
                    <a:pt x="800106" y="183092"/>
                    <a:pt x="777510" y="205688"/>
                  </a:cubicBezTo>
                  <a:cubicBezTo>
                    <a:pt x="754913" y="228284"/>
                    <a:pt x="724266" y="240978"/>
                    <a:pt x="692311" y="240978"/>
                  </a:cubicBezTo>
                  <a:lnTo>
                    <a:pt x="120489" y="240978"/>
                  </a:lnTo>
                  <a:cubicBezTo>
                    <a:pt x="53945" y="240978"/>
                    <a:pt x="0" y="187034"/>
                    <a:pt x="0" y="120489"/>
                  </a:cubicBezTo>
                  <a:lnTo>
                    <a:pt x="0" y="120489"/>
                  </a:lnTo>
                  <a:cubicBezTo>
                    <a:pt x="0" y="53945"/>
                    <a:pt x="53945" y="0"/>
                    <a:pt x="120489" y="0"/>
                  </a:cubicBezTo>
                  <a:close/>
                </a:path>
              </a:pathLst>
            </a:custGeom>
            <a:solidFill>
              <a:srgbClr val="FEBA32"/>
            </a:solidFill>
          </p:spPr>
        </p:sp>
        <p:sp>
          <p:nvSpPr>
            <p:cNvPr id="15" name="TextBox 15"/>
            <p:cNvSpPr txBox="1"/>
            <p:nvPr/>
          </p:nvSpPr>
          <p:spPr>
            <a:xfrm>
              <a:off x="0" y="-95250"/>
              <a:ext cx="812800" cy="336228"/>
            </a:xfrm>
            <a:prstGeom prst="rect">
              <a:avLst/>
            </a:prstGeom>
          </p:spPr>
          <p:txBody>
            <a:bodyPr lIns="50800" tIns="50800" rIns="50800" bIns="50800" rtlCol="0" anchor="ctr"/>
            <a:lstStyle/>
            <a:p>
              <a:pPr algn="ctr">
                <a:lnSpc>
                  <a:spcPts val="3213"/>
                </a:lnSpc>
              </a:pPr>
              <a:endParaRPr/>
            </a:p>
          </p:txBody>
        </p:sp>
      </p:grpSp>
      <p:sp>
        <p:nvSpPr>
          <p:cNvPr id="16" name="TextBox 16"/>
          <p:cNvSpPr txBox="1"/>
          <p:nvPr/>
        </p:nvSpPr>
        <p:spPr>
          <a:xfrm>
            <a:off x="4428384" y="5368771"/>
            <a:ext cx="1070223" cy="568067"/>
          </a:xfrm>
          <a:prstGeom prst="rect">
            <a:avLst/>
          </a:prstGeom>
        </p:spPr>
        <p:txBody>
          <a:bodyPr lIns="0" tIns="0" rIns="0" bIns="0" rtlCol="0" anchor="t">
            <a:spAutoFit/>
          </a:bodyPr>
          <a:lstStyle/>
          <a:p>
            <a:pPr algn="ctr">
              <a:lnSpc>
                <a:spcPts val="4853"/>
              </a:lnSpc>
              <a:spcBef>
                <a:spcPct val="0"/>
              </a:spcBef>
            </a:pPr>
            <a:r>
              <a:rPr lang="en-US" sz="2959" spc="-88">
                <a:solidFill>
                  <a:srgbClr val="000000"/>
                </a:solidFill>
                <a:latin typeface="Courier Prime Bold"/>
                <a:ea typeface="Courier Prime Bold"/>
                <a:cs typeface="Courier Prime Bold"/>
                <a:sym typeface="Courier Prime Bold"/>
              </a:rPr>
              <a:t>INPUT</a:t>
            </a:r>
          </a:p>
        </p:txBody>
      </p:sp>
      <p:sp>
        <p:nvSpPr>
          <p:cNvPr id="17" name="TextBox 17"/>
          <p:cNvSpPr txBox="1"/>
          <p:nvPr/>
        </p:nvSpPr>
        <p:spPr>
          <a:xfrm>
            <a:off x="3507608" y="6715125"/>
            <a:ext cx="2911775" cy="1748194"/>
          </a:xfrm>
          <a:prstGeom prst="rect">
            <a:avLst/>
          </a:prstGeom>
        </p:spPr>
        <p:txBody>
          <a:bodyPr lIns="0" tIns="0" rIns="0" bIns="0" rtlCol="0" anchor="t">
            <a:spAutoFit/>
          </a:bodyPr>
          <a:lstStyle/>
          <a:p>
            <a:pPr marL="620216" lvl="1" indent="-310108" algn="l">
              <a:lnSpc>
                <a:spcPts val="4711"/>
              </a:lnSpc>
              <a:buFont typeface="Arial"/>
              <a:buChar char="•"/>
            </a:pPr>
            <a:r>
              <a:rPr lang="en-US" sz="2872" spc="-86">
                <a:solidFill>
                  <a:srgbClr val="000000"/>
                </a:solidFill>
                <a:latin typeface="Courier Prime"/>
                <a:ea typeface="Courier Prime"/>
                <a:cs typeface="Courier Prime"/>
                <a:sym typeface="Courier Prime"/>
              </a:rPr>
              <a:t>Data</a:t>
            </a:r>
          </a:p>
          <a:p>
            <a:pPr marL="620216" lvl="1" indent="-310108" algn="l">
              <a:lnSpc>
                <a:spcPts val="4711"/>
              </a:lnSpc>
              <a:buFont typeface="Arial"/>
              <a:buChar char="•"/>
            </a:pPr>
            <a:r>
              <a:rPr lang="en-US" sz="2872" spc="-86">
                <a:solidFill>
                  <a:srgbClr val="000000"/>
                </a:solidFill>
                <a:latin typeface="Courier Prime"/>
                <a:ea typeface="Courier Prime"/>
                <a:cs typeface="Courier Prime"/>
                <a:sym typeface="Courier Prime"/>
              </a:rPr>
              <a:t>Information</a:t>
            </a:r>
          </a:p>
          <a:p>
            <a:pPr marL="620216" lvl="1" indent="-310108" algn="l">
              <a:lnSpc>
                <a:spcPts val="4711"/>
              </a:lnSpc>
              <a:buFont typeface="Arial"/>
              <a:buChar char="•"/>
            </a:pPr>
            <a:r>
              <a:rPr lang="en-US" sz="2872" spc="-86">
                <a:solidFill>
                  <a:srgbClr val="000000"/>
                </a:solidFill>
                <a:latin typeface="Courier Prime"/>
                <a:ea typeface="Courier Prime"/>
                <a:cs typeface="Courier Prime"/>
                <a:sym typeface="Courier Prime"/>
              </a:rPr>
              <a:t>Resources</a:t>
            </a:r>
          </a:p>
        </p:txBody>
      </p:sp>
      <p:grpSp>
        <p:nvGrpSpPr>
          <p:cNvPr id="18" name="Group 18"/>
          <p:cNvGrpSpPr/>
          <p:nvPr/>
        </p:nvGrpSpPr>
        <p:grpSpPr>
          <a:xfrm>
            <a:off x="6964253" y="6172200"/>
            <a:ext cx="4544089" cy="3086100"/>
            <a:chOff x="0" y="0"/>
            <a:chExt cx="1196797" cy="812800"/>
          </a:xfrm>
        </p:grpSpPr>
        <p:sp>
          <p:nvSpPr>
            <p:cNvPr id="19" name="Freeform 19"/>
            <p:cNvSpPr/>
            <p:nvPr/>
          </p:nvSpPr>
          <p:spPr>
            <a:xfrm>
              <a:off x="0" y="0"/>
              <a:ext cx="1196797" cy="812800"/>
            </a:xfrm>
            <a:custGeom>
              <a:avLst/>
              <a:gdLst/>
              <a:ahLst/>
              <a:cxnLst/>
              <a:rect l="l" t="t" r="r" b="b"/>
              <a:pathLst>
                <a:path w="1196797" h="812800">
                  <a:moveTo>
                    <a:pt x="86890" y="0"/>
                  </a:moveTo>
                  <a:lnTo>
                    <a:pt x="1109907" y="0"/>
                  </a:lnTo>
                  <a:cubicBezTo>
                    <a:pt x="1157895" y="0"/>
                    <a:pt x="1196797" y="38902"/>
                    <a:pt x="1196797" y="86890"/>
                  </a:cubicBezTo>
                  <a:lnTo>
                    <a:pt x="1196797" y="725910"/>
                  </a:lnTo>
                  <a:cubicBezTo>
                    <a:pt x="1196797" y="748954"/>
                    <a:pt x="1187643" y="771055"/>
                    <a:pt x="1171347" y="787350"/>
                  </a:cubicBezTo>
                  <a:cubicBezTo>
                    <a:pt x="1155052" y="803646"/>
                    <a:pt x="1132951" y="812800"/>
                    <a:pt x="1109907" y="812800"/>
                  </a:cubicBezTo>
                  <a:lnTo>
                    <a:pt x="86890" y="812800"/>
                  </a:lnTo>
                  <a:cubicBezTo>
                    <a:pt x="38902" y="812800"/>
                    <a:pt x="0" y="773898"/>
                    <a:pt x="0" y="725910"/>
                  </a:cubicBezTo>
                  <a:lnTo>
                    <a:pt x="0" y="86890"/>
                  </a:lnTo>
                  <a:cubicBezTo>
                    <a:pt x="0" y="38902"/>
                    <a:pt x="38902" y="0"/>
                    <a:pt x="86890" y="0"/>
                  </a:cubicBezTo>
                  <a:close/>
                </a:path>
              </a:pathLst>
            </a:custGeom>
            <a:solidFill>
              <a:srgbClr val="63B78B"/>
            </a:solidFill>
          </p:spPr>
        </p:sp>
        <p:sp>
          <p:nvSpPr>
            <p:cNvPr id="20" name="TextBox 20"/>
            <p:cNvSpPr txBox="1"/>
            <p:nvPr/>
          </p:nvSpPr>
          <p:spPr>
            <a:xfrm>
              <a:off x="0" y="-95250"/>
              <a:ext cx="1196797" cy="908050"/>
            </a:xfrm>
            <a:prstGeom prst="rect">
              <a:avLst/>
            </a:prstGeom>
          </p:spPr>
          <p:txBody>
            <a:bodyPr lIns="50800" tIns="50800" rIns="50800" bIns="50800" rtlCol="0" anchor="ctr"/>
            <a:lstStyle/>
            <a:p>
              <a:pPr algn="ctr">
                <a:lnSpc>
                  <a:spcPts val="3213"/>
                </a:lnSpc>
              </a:pPr>
              <a:endParaRPr/>
            </a:p>
          </p:txBody>
        </p:sp>
      </p:grpSp>
      <p:grpSp>
        <p:nvGrpSpPr>
          <p:cNvPr id="21" name="Group 21"/>
          <p:cNvGrpSpPr/>
          <p:nvPr/>
        </p:nvGrpSpPr>
        <p:grpSpPr>
          <a:xfrm>
            <a:off x="6964253" y="5257235"/>
            <a:ext cx="4544089" cy="914965"/>
            <a:chOff x="0" y="0"/>
            <a:chExt cx="1196797" cy="240978"/>
          </a:xfrm>
        </p:grpSpPr>
        <p:sp>
          <p:nvSpPr>
            <p:cNvPr id="22" name="Freeform 22"/>
            <p:cNvSpPr/>
            <p:nvPr/>
          </p:nvSpPr>
          <p:spPr>
            <a:xfrm>
              <a:off x="0" y="0"/>
              <a:ext cx="1196797" cy="240978"/>
            </a:xfrm>
            <a:custGeom>
              <a:avLst/>
              <a:gdLst/>
              <a:ahLst/>
              <a:cxnLst/>
              <a:rect l="l" t="t" r="r" b="b"/>
              <a:pathLst>
                <a:path w="1196797" h="240978">
                  <a:moveTo>
                    <a:pt x="86890" y="0"/>
                  </a:moveTo>
                  <a:lnTo>
                    <a:pt x="1109907" y="0"/>
                  </a:lnTo>
                  <a:cubicBezTo>
                    <a:pt x="1157895" y="0"/>
                    <a:pt x="1196797" y="38902"/>
                    <a:pt x="1196797" y="86890"/>
                  </a:cubicBezTo>
                  <a:lnTo>
                    <a:pt x="1196797" y="154088"/>
                  </a:lnTo>
                  <a:cubicBezTo>
                    <a:pt x="1196797" y="177133"/>
                    <a:pt x="1187643" y="199234"/>
                    <a:pt x="1171347" y="215529"/>
                  </a:cubicBezTo>
                  <a:cubicBezTo>
                    <a:pt x="1155052" y="231824"/>
                    <a:pt x="1132951" y="240978"/>
                    <a:pt x="1109907" y="240978"/>
                  </a:cubicBezTo>
                  <a:lnTo>
                    <a:pt x="86890" y="240978"/>
                  </a:lnTo>
                  <a:cubicBezTo>
                    <a:pt x="38902" y="240978"/>
                    <a:pt x="0" y="202076"/>
                    <a:pt x="0" y="154088"/>
                  </a:cubicBezTo>
                  <a:lnTo>
                    <a:pt x="0" y="86890"/>
                  </a:lnTo>
                  <a:cubicBezTo>
                    <a:pt x="0" y="38902"/>
                    <a:pt x="38902" y="0"/>
                    <a:pt x="86890" y="0"/>
                  </a:cubicBezTo>
                  <a:close/>
                </a:path>
              </a:pathLst>
            </a:custGeom>
            <a:solidFill>
              <a:srgbClr val="63B78B"/>
            </a:solidFill>
          </p:spPr>
        </p:sp>
        <p:sp>
          <p:nvSpPr>
            <p:cNvPr id="23" name="TextBox 23"/>
            <p:cNvSpPr txBox="1"/>
            <p:nvPr/>
          </p:nvSpPr>
          <p:spPr>
            <a:xfrm>
              <a:off x="0" y="-95250"/>
              <a:ext cx="1196797" cy="336228"/>
            </a:xfrm>
            <a:prstGeom prst="rect">
              <a:avLst/>
            </a:prstGeom>
          </p:spPr>
          <p:txBody>
            <a:bodyPr lIns="50800" tIns="50800" rIns="50800" bIns="50800" rtlCol="0" anchor="ctr"/>
            <a:lstStyle/>
            <a:p>
              <a:pPr algn="ctr">
                <a:lnSpc>
                  <a:spcPts val="3213"/>
                </a:lnSpc>
              </a:pPr>
              <a:endParaRPr/>
            </a:p>
          </p:txBody>
        </p:sp>
      </p:grpSp>
      <p:sp>
        <p:nvSpPr>
          <p:cNvPr id="24" name="TextBox 24"/>
          <p:cNvSpPr txBox="1"/>
          <p:nvPr/>
        </p:nvSpPr>
        <p:spPr>
          <a:xfrm>
            <a:off x="7758177" y="5368771"/>
            <a:ext cx="1498253" cy="568067"/>
          </a:xfrm>
          <a:prstGeom prst="rect">
            <a:avLst/>
          </a:prstGeom>
        </p:spPr>
        <p:txBody>
          <a:bodyPr lIns="0" tIns="0" rIns="0" bIns="0" rtlCol="0" anchor="t">
            <a:spAutoFit/>
          </a:bodyPr>
          <a:lstStyle/>
          <a:p>
            <a:pPr algn="ctr">
              <a:lnSpc>
                <a:spcPts val="4853"/>
              </a:lnSpc>
              <a:spcBef>
                <a:spcPct val="0"/>
              </a:spcBef>
            </a:pPr>
            <a:r>
              <a:rPr lang="en-US" sz="2959" spc="-88">
                <a:solidFill>
                  <a:srgbClr val="000000"/>
                </a:solidFill>
                <a:latin typeface="Courier Prime Bold"/>
                <a:ea typeface="Courier Prime Bold"/>
                <a:cs typeface="Courier Prime Bold"/>
                <a:sym typeface="Courier Prime Bold"/>
              </a:rPr>
              <a:t>PROCESS</a:t>
            </a:r>
          </a:p>
        </p:txBody>
      </p:sp>
      <p:sp>
        <p:nvSpPr>
          <p:cNvPr id="25" name="TextBox 25"/>
          <p:cNvSpPr txBox="1"/>
          <p:nvPr/>
        </p:nvSpPr>
        <p:spPr>
          <a:xfrm>
            <a:off x="7051416" y="6715125"/>
            <a:ext cx="4021114" cy="1748194"/>
          </a:xfrm>
          <a:prstGeom prst="rect">
            <a:avLst/>
          </a:prstGeom>
        </p:spPr>
        <p:txBody>
          <a:bodyPr lIns="0" tIns="0" rIns="0" bIns="0" rtlCol="0" anchor="t">
            <a:spAutoFit/>
          </a:bodyPr>
          <a:lstStyle/>
          <a:p>
            <a:pPr marL="620216" lvl="1" indent="-310108" algn="l">
              <a:lnSpc>
                <a:spcPts val="4711"/>
              </a:lnSpc>
              <a:buFont typeface="Arial"/>
              <a:buChar char="•"/>
            </a:pPr>
            <a:r>
              <a:rPr lang="en-US" sz="2872" spc="-86">
                <a:solidFill>
                  <a:srgbClr val="000000"/>
                </a:solidFill>
                <a:latin typeface="Courier Prime"/>
                <a:ea typeface="Courier Prime"/>
                <a:cs typeface="Courier Prime"/>
                <a:sym typeface="Courier Prime"/>
              </a:rPr>
              <a:t>Activities</a:t>
            </a:r>
          </a:p>
          <a:p>
            <a:pPr marL="620216" lvl="1" indent="-310108" algn="l">
              <a:lnSpc>
                <a:spcPts val="4711"/>
              </a:lnSpc>
              <a:buFont typeface="Arial"/>
              <a:buChar char="•"/>
            </a:pPr>
            <a:r>
              <a:rPr lang="en-US" sz="2872" spc="-86">
                <a:solidFill>
                  <a:srgbClr val="000000"/>
                </a:solidFill>
                <a:latin typeface="Courier Prime"/>
                <a:ea typeface="Courier Prime"/>
                <a:cs typeface="Courier Prime"/>
                <a:sym typeface="Courier Prime"/>
              </a:rPr>
              <a:t>Transformations</a:t>
            </a:r>
          </a:p>
          <a:p>
            <a:pPr marL="620216" lvl="1" indent="-310108" algn="l">
              <a:lnSpc>
                <a:spcPts val="4711"/>
              </a:lnSpc>
              <a:buFont typeface="Arial"/>
              <a:buChar char="•"/>
            </a:pPr>
            <a:r>
              <a:rPr lang="en-US" sz="2872" spc="-86">
                <a:solidFill>
                  <a:srgbClr val="000000"/>
                </a:solidFill>
                <a:latin typeface="Courier Prime"/>
                <a:ea typeface="Courier Prime"/>
                <a:cs typeface="Courier Prime"/>
                <a:sym typeface="Courier Prime"/>
              </a:rPr>
              <a:t>Operations</a:t>
            </a:r>
          </a:p>
        </p:txBody>
      </p:sp>
      <p:grpSp>
        <p:nvGrpSpPr>
          <p:cNvPr id="26" name="Group 26"/>
          <p:cNvGrpSpPr/>
          <p:nvPr/>
        </p:nvGrpSpPr>
        <p:grpSpPr>
          <a:xfrm>
            <a:off x="11965542" y="6172200"/>
            <a:ext cx="3165339" cy="3086100"/>
            <a:chOff x="0" y="0"/>
            <a:chExt cx="833669" cy="812800"/>
          </a:xfrm>
        </p:grpSpPr>
        <p:sp>
          <p:nvSpPr>
            <p:cNvPr id="27" name="Freeform 27"/>
            <p:cNvSpPr/>
            <p:nvPr/>
          </p:nvSpPr>
          <p:spPr>
            <a:xfrm>
              <a:off x="0" y="0"/>
              <a:ext cx="833669" cy="812800"/>
            </a:xfrm>
            <a:custGeom>
              <a:avLst/>
              <a:gdLst/>
              <a:ahLst/>
              <a:cxnLst/>
              <a:rect l="l" t="t" r="r" b="b"/>
              <a:pathLst>
                <a:path w="833669" h="812800">
                  <a:moveTo>
                    <a:pt x="124738" y="0"/>
                  </a:moveTo>
                  <a:lnTo>
                    <a:pt x="708931" y="0"/>
                  </a:lnTo>
                  <a:cubicBezTo>
                    <a:pt x="742014" y="0"/>
                    <a:pt x="773742" y="13142"/>
                    <a:pt x="797134" y="36535"/>
                  </a:cubicBezTo>
                  <a:cubicBezTo>
                    <a:pt x="820527" y="59928"/>
                    <a:pt x="833669" y="91655"/>
                    <a:pt x="833669" y="124738"/>
                  </a:cubicBezTo>
                  <a:lnTo>
                    <a:pt x="833669" y="688062"/>
                  </a:lnTo>
                  <a:cubicBezTo>
                    <a:pt x="833669" y="721145"/>
                    <a:pt x="820527" y="752872"/>
                    <a:pt x="797134" y="776265"/>
                  </a:cubicBezTo>
                  <a:cubicBezTo>
                    <a:pt x="773742" y="799658"/>
                    <a:pt x="742014" y="812800"/>
                    <a:pt x="708931" y="812800"/>
                  </a:cubicBezTo>
                  <a:lnTo>
                    <a:pt x="124738" y="812800"/>
                  </a:lnTo>
                  <a:cubicBezTo>
                    <a:pt x="91655" y="812800"/>
                    <a:pt x="59928" y="799658"/>
                    <a:pt x="36535" y="776265"/>
                  </a:cubicBezTo>
                  <a:cubicBezTo>
                    <a:pt x="13142" y="752872"/>
                    <a:pt x="0" y="721145"/>
                    <a:pt x="0" y="688062"/>
                  </a:cubicBezTo>
                  <a:lnTo>
                    <a:pt x="0" y="124738"/>
                  </a:lnTo>
                  <a:cubicBezTo>
                    <a:pt x="0" y="91655"/>
                    <a:pt x="13142" y="59928"/>
                    <a:pt x="36535" y="36535"/>
                  </a:cubicBezTo>
                  <a:cubicBezTo>
                    <a:pt x="59928" y="13142"/>
                    <a:pt x="91655" y="0"/>
                    <a:pt x="124738" y="0"/>
                  </a:cubicBezTo>
                  <a:close/>
                </a:path>
              </a:pathLst>
            </a:custGeom>
            <a:solidFill>
              <a:srgbClr val="5B7CA0"/>
            </a:solidFill>
          </p:spPr>
        </p:sp>
        <p:sp>
          <p:nvSpPr>
            <p:cNvPr id="28" name="TextBox 28"/>
            <p:cNvSpPr txBox="1"/>
            <p:nvPr/>
          </p:nvSpPr>
          <p:spPr>
            <a:xfrm>
              <a:off x="0" y="-95250"/>
              <a:ext cx="833669" cy="908050"/>
            </a:xfrm>
            <a:prstGeom prst="rect">
              <a:avLst/>
            </a:prstGeom>
          </p:spPr>
          <p:txBody>
            <a:bodyPr lIns="50800" tIns="50800" rIns="50800" bIns="50800" rtlCol="0" anchor="ctr"/>
            <a:lstStyle/>
            <a:p>
              <a:pPr algn="ctr">
                <a:lnSpc>
                  <a:spcPts val="3213"/>
                </a:lnSpc>
              </a:pPr>
              <a:endParaRPr/>
            </a:p>
          </p:txBody>
        </p:sp>
      </p:grpSp>
      <p:grpSp>
        <p:nvGrpSpPr>
          <p:cNvPr id="29" name="Group 29"/>
          <p:cNvGrpSpPr/>
          <p:nvPr/>
        </p:nvGrpSpPr>
        <p:grpSpPr>
          <a:xfrm>
            <a:off x="11965542" y="5257235"/>
            <a:ext cx="3165339" cy="914965"/>
            <a:chOff x="0" y="0"/>
            <a:chExt cx="833669" cy="240978"/>
          </a:xfrm>
        </p:grpSpPr>
        <p:sp>
          <p:nvSpPr>
            <p:cNvPr id="30" name="Freeform 30"/>
            <p:cNvSpPr/>
            <p:nvPr/>
          </p:nvSpPr>
          <p:spPr>
            <a:xfrm>
              <a:off x="0" y="0"/>
              <a:ext cx="833669" cy="240978"/>
            </a:xfrm>
            <a:custGeom>
              <a:avLst/>
              <a:gdLst/>
              <a:ahLst/>
              <a:cxnLst/>
              <a:rect l="l" t="t" r="r" b="b"/>
              <a:pathLst>
                <a:path w="833669" h="240978">
                  <a:moveTo>
                    <a:pt x="120489" y="0"/>
                  </a:moveTo>
                  <a:lnTo>
                    <a:pt x="713180" y="0"/>
                  </a:lnTo>
                  <a:cubicBezTo>
                    <a:pt x="779724" y="0"/>
                    <a:pt x="833669" y="53945"/>
                    <a:pt x="833669" y="120489"/>
                  </a:cubicBezTo>
                  <a:lnTo>
                    <a:pt x="833669" y="120489"/>
                  </a:lnTo>
                  <a:cubicBezTo>
                    <a:pt x="833669" y="152445"/>
                    <a:pt x="820975" y="183092"/>
                    <a:pt x="798379" y="205688"/>
                  </a:cubicBezTo>
                  <a:cubicBezTo>
                    <a:pt x="775783" y="228284"/>
                    <a:pt x="745136" y="240978"/>
                    <a:pt x="713180" y="240978"/>
                  </a:cubicBezTo>
                  <a:lnTo>
                    <a:pt x="120489" y="240978"/>
                  </a:lnTo>
                  <a:cubicBezTo>
                    <a:pt x="53945" y="240978"/>
                    <a:pt x="0" y="187034"/>
                    <a:pt x="0" y="120489"/>
                  </a:cubicBezTo>
                  <a:lnTo>
                    <a:pt x="0" y="120489"/>
                  </a:lnTo>
                  <a:cubicBezTo>
                    <a:pt x="0" y="53945"/>
                    <a:pt x="53945" y="0"/>
                    <a:pt x="120489" y="0"/>
                  </a:cubicBezTo>
                  <a:close/>
                </a:path>
              </a:pathLst>
            </a:custGeom>
            <a:solidFill>
              <a:srgbClr val="5B7CA0"/>
            </a:solidFill>
          </p:spPr>
        </p:sp>
        <p:sp>
          <p:nvSpPr>
            <p:cNvPr id="31" name="TextBox 31"/>
            <p:cNvSpPr txBox="1"/>
            <p:nvPr/>
          </p:nvSpPr>
          <p:spPr>
            <a:xfrm>
              <a:off x="0" y="-95250"/>
              <a:ext cx="833669" cy="336228"/>
            </a:xfrm>
            <a:prstGeom prst="rect">
              <a:avLst/>
            </a:prstGeom>
          </p:spPr>
          <p:txBody>
            <a:bodyPr lIns="50800" tIns="50800" rIns="50800" bIns="50800" rtlCol="0" anchor="ctr"/>
            <a:lstStyle/>
            <a:p>
              <a:pPr algn="ctr">
                <a:lnSpc>
                  <a:spcPts val="3213"/>
                </a:lnSpc>
              </a:pPr>
              <a:endParaRPr/>
            </a:p>
          </p:txBody>
        </p:sp>
      </p:grpSp>
      <p:sp>
        <p:nvSpPr>
          <p:cNvPr id="32" name="TextBox 32"/>
          <p:cNvSpPr txBox="1"/>
          <p:nvPr/>
        </p:nvSpPr>
        <p:spPr>
          <a:xfrm>
            <a:off x="12756117" y="5368771"/>
            <a:ext cx="1576030" cy="568067"/>
          </a:xfrm>
          <a:prstGeom prst="rect">
            <a:avLst/>
          </a:prstGeom>
        </p:spPr>
        <p:txBody>
          <a:bodyPr lIns="0" tIns="0" rIns="0" bIns="0" rtlCol="0" anchor="t">
            <a:spAutoFit/>
          </a:bodyPr>
          <a:lstStyle/>
          <a:p>
            <a:pPr algn="ctr">
              <a:lnSpc>
                <a:spcPts val="4853"/>
              </a:lnSpc>
              <a:spcBef>
                <a:spcPct val="0"/>
              </a:spcBef>
            </a:pPr>
            <a:r>
              <a:rPr lang="en-US" sz="2959" spc="-88">
                <a:solidFill>
                  <a:srgbClr val="000000"/>
                </a:solidFill>
                <a:latin typeface="Courier Prime Bold"/>
                <a:ea typeface="Courier Prime Bold"/>
                <a:cs typeface="Courier Prime Bold"/>
                <a:sym typeface="Courier Prime Bold"/>
              </a:rPr>
              <a:t>OUTPUT</a:t>
            </a:r>
          </a:p>
        </p:txBody>
      </p:sp>
      <p:sp>
        <p:nvSpPr>
          <p:cNvPr id="33" name="TextBox 33"/>
          <p:cNvSpPr txBox="1"/>
          <p:nvPr/>
        </p:nvSpPr>
        <p:spPr>
          <a:xfrm>
            <a:off x="12111511" y="6534150"/>
            <a:ext cx="2801043" cy="1748194"/>
          </a:xfrm>
          <a:prstGeom prst="rect">
            <a:avLst/>
          </a:prstGeom>
        </p:spPr>
        <p:txBody>
          <a:bodyPr lIns="0" tIns="0" rIns="0" bIns="0" rtlCol="0" anchor="t">
            <a:spAutoFit/>
          </a:bodyPr>
          <a:lstStyle/>
          <a:p>
            <a:pPr marL="620216" lvl="1" indent="-310108" algn="l">
              <a:lnSpc>
                <a:spcPts val="4711"/>
              </a:lnSpc>
              <a:buFont typeface="Arial"/>
              <a:buChar char="•"/>
            </a:pPr>
            <a:r>
              <a:rPr lang="en-US" sz="2872" spc="-86">
                <a:solidFill>
                  <a:srgbClr val="000000"/>
                </a:solidFill>
                <a:latin typeface="Courier Prime"/>
                <a:ea typeface="Courier Prime"/>
                <a:cs typeface="Courier Prime"/>
                <a:sym typeface="Courier Prime"/>
              </a:rPr>
              <a:t>Result</a:t>
            </a:r>
          </a:p>
          <a:p>
            <a:pPr marL="620216" lvl="1" indent="-310108" algn="l">
              <a:lnSpc>
                <a:spcPts val="4711"/>
              </a:lnSpc>
              <a:buFont typeface="Arial"/>
              <a:buChar char="•"/>
            </a:pPr>
            <a:r>
              <a:rPr lang="en-US" sz="2872" spc="-86">
                <a:solidFill>
                  <a:srgbClr val="000000"/>
                </a:solidFill>
                <a:latin typeface="Courier Prime"/>
                <a:ea typeface="Courier Prime"/>
                <a:cs typeface="Courier Prime"/>
                <a:sym typeface="Courier Prime"/>
              </a:rPr>
              <a:t>Product</a:t>
            </a:r>
          </a:p>
          <a:p>
            <a:pPr marL="620216" lvl="1" indent="-310108" algn="l">
              <a:lnSpc>
                <a:spcPts val="4711"/>
              </a:lnSpc>
              <a:buFont typeface="Arial"/>
              <a:buChar char="•"/>
            </a:pPr>
            <a:r>
              <a:rPr lang="en-US" sz="2872" spc="-86">
                <a:solidFill>
                  <a:srgbClr val="000000"/>
                </a:solidFill>
                <a:latin typeface="Courier Prime"/>
                <a:ea typeface="Courier Prime"/>
                <a:cs typeface="Courier Prime"/>
                <a:sym typeface="Courier Prime"/>
              </a:rPr>
              <a:t>Outcome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54910" y="-603021"/>
            <a:ext cx="2160288" cy="11216898"/>
            <a:chOff x="0" y="0"/>
            <a:chExt cx="920802" cy="4781095"/>
          </a:xfrm>
        </p:grpSpPr>
        <p:sp>
          <p:nvSpPr>
            <p:cNvPr id="3" name="Freeform 3"/>
            <p:cNvSpPr/>
            <p:nvPr/>
          </p:nvSpPr>
          <p:spPr>
            <a:xfrm>
              <a:off x="0" y="0"/>
              <a:ext cx="920802" cy="4781095"/>
            </a:xfrm>
            <a:custGeom>
              <a:avLst/>
              <a:gdLst/>
              <a:ahLst/>
              <a:cxnLst/>
              <a:rect l="l" t="t" r="r" b="b"/>
              <a:pathLst>
                <a:path w="920802" h="4781095">
                  <a:moveTo>
                    <a:pt x="0" y="0"/>
                  </a:moveTo>
                  <a:lnTo>
                    <a:pt x="920802" y="0"/>
                  </a:lnTo>
                  <a:lnTo>
                    <a:pt x="920802" y="4781095"/>
                  </a:lnTo>
                  <a:lnTo>
                    <a:pt x="0" y="4781095"/>
                  </a:lnTo>
                  <a:close/>
                </a:path>
              </a:pathLst>
            </a:custGeom>
            <a:solidFill>
              <a:srgbClr val="FEBA32"/>
            </a:solidFill>
          </p:spPr>
        </p:sp>
        <p:sp>
          <p:nvSpPr>
            <p:cNvPr id="4" name="TextBox 4"/>
            <p:cNvSpPr txBox="1"/>
            <p:nvPr/>
          </p:nvSpPr>
          <p:spPr>
            <a:xfrm>
              <a:off x="0" y="-95250"/>
              <a:ext cx="920802" cy="4876345"/>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7200615" y="298796"/>
            <a:ext cx="2174770" cy="696247"/>
            <a:chOff x="0" y="0"/>
            <a:chExt cx="568013" cy="181848"/>
          </a:xfrm>
        </p:grpSpPr>
        <p:sp>
          <p:nvSpPr>
            <p:cNvPr id="6" name="Freeform 6"/>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7" name="TextBox 7"/>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pic>
        <p:nvPicPr>
          <p:cNvPr id="8" name="Picture 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5044837" y="4689416"/>
            <a:ext cx="9243926" cy="5448828"/>
          </a:xfrm>
          <a:prstGeom prst="rect">
            <a:avLst/>
          </a:prstGeom>
        </p:spPr>
      </p:pic>
      <p:sp>
        <p:nvSpPr>
          <p:cNvPr id="9" name="TextBox 9"/>
          <p:cNvSpPr txBox="1"/>
          <p:nvPr/>
        </p:nvSpPr>
        <p:spPr>
          <a:xfrm>
            <a:off x="1251472" y="1331590"/>
            <a:ext cx="15841118" cy="2091133"/>
          </a:xfrm>
          <a:prstGeom prst="rect">
            <a:avLst/>
          </a:prstGeom>
        </p:spPr>
        <p:txBody>
          <a:bodyPr lIns="0" tIns="0" rIns="0" bIns="0" rtlCol="0" anchor="t">
            <a:spAutoFit/>
          </a:bodyPr>
          <a:lstStyle/>
          <a:p>
            <a:pPr marL="0" lvl="0" indent="0" algn="l">
              <a:lnSpc>
                <a:spcPts val="8078"/>
              </a:lnSpc>
              <a:spcBef>
                <a:spcPct val="0"/>
              </a:spcBef>
            </a:pPr>
            <a:r>
              <a:rPr lang="en-US" sz="8328">
                <a:solidFill>
                  <a:srgbClr val="2A2E3A"/>
                </a:solidFill>
                <a:latin typeface="Oswald Bold"/>
                <a:ea typeface="Oswald Bold"/>
                <a:cs typeface="Oswald Bold"/>
                <a:sym typeface="Oswald Bold"/>
              </a:rPr>
              <a:t>3 ACTIVITIES IN AN INFORMATION SYSTEM TO PRODUCE INFORMATION</a:t>
            </a:r>
          </a:p>
        </p:txBody>
      </p:sp>
      <p:sp>
        <p:nvSpPr>
          <p:cNvPr id="10" name="TextBox 10"/>
          <p:cNvSpPr txBox="1"/>
          <p:nvPr/>
        </p:nvSpPr>
        <p:spPr>
          <a:xfrm>
            <a:off x="1169429" y="3701490"/>
            <a:ext cx="15949143" cy="865889"/>
          </a:xfrm>
          <a:prstGeom prst="rect">
            <a:avLst/>
          </a:prstGeom>
        </p:spPr>
        <p:txBody>
          <a:bodyPr lIns="0" tIns="0" rIns="0" bIns="0" rtlCol="0" anchor="t">
            <a:spAutoFit/>
          </a:bodyPr>
          <a:lstStyle/>
          <a:p>
            <a:pPr algn="ctr">
              <a:lnSpc>
                <a:spcPts val="7266"/>
              </a:lnSpc>
            </a:pPr>
            <a:r>
              <a:rPr lang="en-US" sz="4299">
                <a:solidFill>
                  <a:srgbClr val="000000"/>
                </a:solidFill>
                <a:latin typeface="Arimo Bold"/>
                <a:ea typeface="Arimo Bold"/>
                <a:cs typeface="Arimo Bold"/>
                <a:sym typeface="Arimo Bold"/>
              </a:rPr>
              <a:t>Input, Processing and Output (IPO)</a:t>
            </a:r>
          </a:p>
        </p:txBody>
      </p:sp>
    </p:spTree>
  </p:cSld>
  <p:clrMapOvr>
    <a:masterClrMapping/>
  </p:clrMapOvr>
  <p:timing>
    <p:tnLst>
      <p:par>
        <p:cTn id="1" dur="indefinite" restart="never" nodeType="tmRoot">
          <p:childTnLst>
            <p:video>
              <p:cMediaNode vol="0">
                <p:cTn id="2" fill="hold" display="0">
                  <p:stCondLst>
                    <p:cond delay="indefinite"/>
                  </p:stCondLst>
                </p:cTn>
                <p:tgtEl>
                  <p:spTgt spid="8"/>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54910" y="-603021"/>
            <a:ext cx="2160288" cy="11216898"/>
            <a:chOff x="0" y="0"/>
            <a:chExt cx="920802" cy="4781095"/>
          </a:xfrm>
        </p:grpSpPr>
        <p:sp>
          <p:nvSpPr>
            <p:cNvPr id="3" name="Freeform 3"/>
            <p:cNvSpPr/>
            <p:nvPr/>
          </p:nvSpPr>
          <p:spPr>
            <a:xfrm>
              <a:off x="0" y="0"/>
              <a:ext cx="920802" cy="4781095"/>
            </a:xfrm>
            <a:custGeom>
              <a:avLst/>
              <a:gdLst/>
              <a:ahLst/>
              <a:cxnLst/>
              <a:rect l="l" t="t" r="r" b="b"/>
              <a:pathLst>
                <a:path w="920802" h="4781095">
                  <a:moveTo>
                    <a:pt x="0" y="0"/>
                  </a:moveTo>
                  <a:lnTo>
                    <a:pt x="920802" y="0"/>
                  </a:lnTo>
                  <a:lnTo>
                    <a:pt x="920802" y="4781095"/>
                  </a:lnTo>
                  <a:lnTo>
                    <a:pt x="0" y="4781095"/>
                  </a:lnTo>
                  <a:close/>
                </a:path>
              </a:pathLst>
            </a:custGeom>
            <a:solidFill>
              <a:srgbClr val="FEBA32"/>
            </a:solidFill>
          </p:spPr>
        </p:sp>
        <p:sp>
          <p:nvSpPr>
            <p:cNvPr id="4" name="TextBox 4"/>
            <p:cNvSpPr txBox="1"/>
            <p:nvPr/>
          </p:nvSpPr>
          <p:spPr>
            <a:xfrm>
              <a:off x="0" y="-95250"/>
              <a:ext cx="920802" cy="4876345"/>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7200615" y="298796"/>
            <a:ext cx="2174770" cy="696247"/>
            <a:chOff x="0" y="0"/>
            <a:chExt cx="568013" cy="181848"/>
          </a:xfrm>
        </p:grpSpPr>
        <p:sp>
          <p:nvSpPr>
            <p:cNvPr id="6" name="Freeform 6"/>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7" name="TextBox 7"/>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8" name="Freeform 8"/>
          <p:cNvSpPr/>
          <p:nvPr/>
        </p:nvSpPr>
        <p:spPr>
          <a:xfrm>
            <a:off x="5189882" y="5143500"/>
            <a:ext cx="7908236" cy="4373449"/>
          </a:xfrm>
          <a:custGeom>
            <a:avLst/>
            <a:gdLst/>
            <a:ahLst/>
            <a:cxnLst/>
            <a:rect l="l" t="t" r="r" b="b"/>
            <a:pathLst>
              <a:path w="7908236" h="4373449">
                <a:moveTo>
                  <a:pt x="0" y="0"/>
                </a:moveTo>
                <a:lnTo>
                  <a:pt x="7908236" y="0"/>
                </a:lnTo>
                <a:lnTo>
                  <a:pt x="7908236" y="4373449"/>
                </a:lnTo>
                <a:lnTo>
                  <a:pt x="0" y="4373449"/>
                </a:lnTo>
                <a:lnTo>
                  <a:pt x="0" y="0"/>
                </a:lnTo>
                <a:close/>
              </a:path>
            </a:pathLst>
          </a:custGeom>
          <a:blipFill>
            <a:blip r:embed="rId2"/>
            <a:stretch>
              <a:fillRect b="-27801"/>
            </a:stretch>
          </a:blipFill>
        </p:spPr>
      </p:sp>
      <p:sp>
        <p:nvSpPr>
          <p:cNvPr id="9" name="TextBox 9"/>
          <p:cNvSpPr txBox="1"/>
          <p:nvPr/>
        </p:nvSpPr>
        <p:spPr>
          <a:xfrm>
            <a:off x="1251472" y="1331590"/>
            <a:ext cx="15841118" cy="2091133"/>
          </a:xfrm>
          <a:prstGeom prst="rect">
            <a:avLst/>
          </a:prstGeom>
        </p:spPr>
        <p:txBody>
          <a:bodyPr lIns="0" tIns="0" rIns="0" bIns="0" rtlCol="0" anchor="t">
            <a:spAutoFit/>
          </a:bodyPr>
          <a:lstStyle/>
          <a:p>
            <a:pPr marL="0" lvl="0" indent="0" algn="l">
              <a:lnSpc>
                <a:spcPts val="8078"/>
              </a:lnSpc>
              <a:spcBef>
                <a:spcPct val="0"/>
              </a:spcBef>
            </a:pPr>
            <a:r>
              <a:rPr lang="en-US" sz="8328">
                <a:solidFill>
                  <a:srgbClr val="2A2E3A"/>
                </a:solidFill>
                <a:latin typeface="Oswald Bold"/>
                <a:ea typeface="Oswald Bold"/>
                <a:cs typeface="Oswald Bold"/>
                <a:sym typeface="Oswald Bold"/>
              </a:rPr>
              <a:t>3 ACTIVITIES IN AN INFORMATION SYSTEM TO PRODUCE INFORMATION</a:t>
            </a:r>
          </a:p>
        </p:txBody>
      </p:sp>
      <p:sp>
        <p:nvSpPr>
          <p:cNvPr id="10" name="TextBox 10"/>
          <p:cNvSpPr txBox="1"/>
          <p:nvPr/>
        </p:nvSpPr>
        <p:spPr>
          <a:xfrm>
            <a:off x="1169429" y="3701490"/>
            <a:ext cx="15949143" cy="865889"/>
          </a:xfrm>
          <a:prstGeom prst="rect">
            <a:avLst/>
          </a:prstGeom>
        </p:spPr>
        <p:txBody>
          <a:bodyPr lIns="0" tIns="0" rIns="0" bIns="0" rtlCol="0" anchor="t">
            <a:spAutoFit/>
          </a:bodyPr>
          <a:lstStyle/>
          <a:p>
            <a:pPr algn="ctr">
              <a:lnSpc>
                <a:spcPts val="7266"/>
              </a:lnSpc>
            </a:pPr>
            <a:r>
              <a:rPr lang="en-US" sz="4299">
                <a:solidFill>
                  <a:srgbClr val="000000"/>
                </a:solidFill>
                <a:latin typeface="Arimo Bold"/>
                <a:ea typeface="Arimo Bold"/>
                <a:cs typeface="Arimo Bold"/>
                <a:sym typeface="Arimo Bold"/>
              </a:rPr>
              <a:t>Input, Processing and Output (IPO)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39199" y="1692342"/>
            <a:ext cx="11743947" cy="7418473"/>
            <a:chOff x="0" y="0"/>
            <a:chExt cx="1286718" cy="812800"/>
          </a:xfrm>
        </p:grpSpPr>
        <p:sp>
          <p:nvSpPr>
            <p:cNvPr id="3" name="Freeform 3"/>
            <p:cNvSpPr/>
            <p:nvPr/>
          </p:nvSpPr>
          <p:spPr>
            <a:xfrm>
              <a:off x="0" y="0"/>
              <a:ext cx="1286718" cy="812800"/>
            </a:xfrm>
            <a:custGeom>
              <a:avLst/>
              <a:gdLst/>
              <a:ahLst/>
              <a:cxnLst/>
              <a:rect l="l" t="t" r="r" b="b"/>
              <a:pathLst>
                <a:path w="1286718" h="812800">
                  <a:moveTo>
                    <a:pt x="0" y="0"/>
                  </a:moveTo>
                  <a:lnTo>
                    <a:pt x="1286718" y="0"/>
                  </a:lnTo>
                  <a:lnTo>
                    <a:pt x="1286718" y="812800"/>
                  </a:lnTo>
                  <a:lnTo>
                    <a:pt x="0" y="812800"/>
                  </a:lnTo>
                  <a:close/>
                </a:path>
              </a:pathLst>
            </a:custGeom>
            <a:solidFill>
              <a:srgbClr val="FEBA32"/>
            </a:solidFill>
          </p:spPr>
        </p:sp>
        <p:sp>
          <p:nvSpPr>
            <p:cNvPr id="4" name="TextBox 4"/>
            <p:cNvSpPr txBox="1"/>
            <p:nvPr/>
          </p:nvSpPr>
          <p:spPr>
            <a:xfrm>
              <a:off x="0" y="-95250"/>
              <a:ext cx="1286718" cy="908050"/>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028700" y="995042"/>
            <a:ext cx="16514105" cy="8661071"/>
            <a:chOff x="0" y="0"/>
            <a:chExt cx="1809357" cy="948944"/>
          </a:xfrm>
        </p:grpSpPr>
        <p:sp>
          <p:nvSpPr>
            <p:cNvPr id="6" name="Freeform 6"/>
            <p:cNvSpPr/>
            <p:nvPr/>
          </p:nvSpPr>
          <p:spPr>
            <a:xfrm>
              <a:off x="0" y="0"/>
              <a:ext cx="1809357" cy="948944"/>
            </a:xfrm>
            <a:custGeom>
              <a:avLst/>
              <a:gdLst/>
              <a:ahLst/>
              <a:cxnLst/>
              <a:rect l="l" t="t" r="r" b="b"/>
              <a:pathLst>
                <a:path w="1809357" h="948944">
                  <a:moveTo>
                    <a:pt x="0" y="0"/>
                  </a:moveTo>
                  <a:lnTo>
                    <a:pt x="1809357" y="0"/>
                  </a:lnTo>
                  <a:lnTo>
                    <a:pt x="1809357" y="948944"/>
                  </a:lnTo>
                  <a:lnTo>
                    <a:pt x="0" y="948944"/>
                  </a:lnTo>
                  <a:close/>
                </a:path>
              </a:pathLst>
            </a:custGeom>
            <a:solidFill>
              <a:srgbClr val="FFFFFF"/>
            </a:solidFill>
          </p:spPr>
        </p:sp>
        <p:sp>
          <p:nvSpPr>
            <p:cNvPr id="7" name="TextBox 7"/>
            <p:cNvSpPr txBox="1"/>
            <p:nvPr/>
          </p:nvSpPr>
          <p:spPr>
            <a:xfrm>
              <a:off x="0" y="-95250"/>
              <a:ext cx="1809357" cy="1044194"/>
            </a:xfrm>
            <a:prstGeom prst="rect">
              <a:avLst/>
            </a:prstGeom>
          </p:spPr>
          <p:txBody>
            <a:bodyPr lIns="50800" tIns="50800" rIns="50800" bIns="50800" rtlCol="0" anchor="ctr"/>
            <a:lstStyle/>
            <a:p>
              <a:pPr algn="ctr">
                <a:lnSpc>
                  <a:spcPts val="3213"/>
                </a:lnSpc>
              </a:pPr>
              <a:endParaRPr/>
            </a:p>
          </p:txBody>
        </p:sp>
      </p:grpSp>
      <p:grpSp>
        <p:nvGrpSpPr>
          <p:cNvPr id="8" name="Group 8"/>
          <p:cNvGrpSpPr/>
          <p:nvPr/>
        </p:nvGrpSpPr>
        <p:grpSpPr>
          <a:xfrm>
            <a:off x="17200615" y="298796"/>
            <a:ext cx="2174770" cy="696247"/>
            <a:chOff x="0" y="0"/>
            <a:chExt cx="568013" cy="181848"/>
          </a:xfrm>
        </p:grpSpPr>
        <p:sp>
          <p:nvSpPr>
            <p:cNvPr id="9" name="Freeform 9"/>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10" name="TextBox 10"/>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11" name="TextBox 11"/>
          <p:cNvSpPr txBox="1"/>
          <p:nvPr/>
        </p:nvSpPr>
        <p:spPr>
          <a:xfrm>
            <a:off x="1439199" y="2475438"/>
            <a:ext cx="15761416" cy="6635377"/>
          </a:xfrm>
          <a:prstGeom prst="rect">
            <a:avLst/>
          </a:prstGeom>
        </p:spPr>
        <p:txBody>
          <a:bodyPr lIns="0" tIns="0" rIns="0" bIns="0" rtlCol="0" anchor="t">
            <a:spAutoFit/>
          </a:bodyPr>
          <a:lstStyle/>
          <a:p>
            <a:pPr algn="l">
              <a:lnSpc>
                <a:spcPts val="5269"/>
              </a:lnSpc>
            </a:pPr>
            <a:r>
              <a:rPr lang="en-US" sz="3118">
                <a:solidFill>
                  <a:srgbClr val="000000"/>
                </a:solidFill>
                <a:latin typeface="Arimo"/>
                <a:ea typeface="Arimo"/>
                <a:cs typeface="Arimo"/>
                <a:sym typeface="Arimo"/>
              </a:rPr>
              <a:t>Write an example of an </a:t>
            </a:r>
            <a:r>
              <a:rPr lang="en-US" sz="3118">
                <a:solidFill>
                  <a:srgbClr val="000000"/>
                </a:solidFill>
                <a:latin typeface="Arimo Bold"/>
                <a:ea typeface="Arimo Bold"/>
                <a:cs typeface="Arimo Bold"/>
                <a:sym typeface="Arimo Bold"/>
              </a:rPr>
              <a:t>IPO (Input-Process-Output)</a:t>
            </a:r>
            <a:r>
              <a:rPr lang="en-US" sz="3118">
                <a:solidFill>
                  <a:srgbClr val="000000"/>
                </a:solidFill>
                <a:latin typeface="Arimo"/>
                <a:ea typeface="Arimo"/>
                <a:cs typeface="Arimo"/>
                <a:sym typeface="Arimo"/>
              </a:rPr>
              <a:t>. This exercise will help you understand how to break down a system or a task into its essential components.</a:t>
            </a:r>
          </a:p>
          <a:p>
            <a:pPr algn="l">
              <a:lnSpc>
                <a:spcPts val="5269"/>
              </a:lnSpc>
            </a:pPr>
            <a:r>
              <a:rPr lang="en-US" sz="3118">
                <a:solidFill>
                  <a:srgbClr val="000000"/>
                </a:solidFill>
                <a:latin typeface="Arimo Bold"/>
                <a:ea typeface="Arimo Bold"/>
                <a:cs typeface="Arimo Bold"/>
                <a:sym typeface="Arimo Bold"/>
              </a:rPr>
              <a:t>Task</a:t>
            </a:r>
          </a:p>
          <a:p>
            <a:pPr marL="673229" lvl="1" indent="-336615" algn="l">
              <a:lnSpc>
                <a:spcPts val="5269"/>
              </a:lnSpc>
              <a:buAutoNum type="arabicPeriod"/>
            </a:pPr>
            <a:r>
              <a:rPr lang="en-US" sz="3118">
                <a:solidFill>
                  <a:srgbClr val="000000"/>
                </a:solidFill>
                <a:latin typeface="Arimo Bold"/>
                <a:ea typeface="Arimo Bold"/>
                <a:cs typeface="Arimo Bold"/>
                <a:sym typeface="Arimo Bold"/>
              </a:rPr>
              <a:t>Choose a Simple Task or System: </a:t>
            </a:r>
            <a:r>
              <a:rPr lang="en-US" sz="3118">
                <a:solidFill>
                  <a:srgbClr val="000000"/>
                </a:solidFill>
                <a:latin typeface="Arimo"/>
                <a:ea typeface="Arimo"/>
                <a:cs typeface="Arimo"/>
                <a:sym typeface="Arimo"/>
              </a:rPr>
              <a:t>Select a task or system that can be easily broken down into inputs, processes, and outputs. Examples include making a cup of coffee, calculating the average of numbers, or logging into a website.</a:t>
            </a:r>
          </a:p>
          <a:p>
            <a:pPr marL="673229" lvl="1" indent="-336615" algn="l">
              <a:lnSpc>
                <a:spcPts val="5269"/>
              </a:lnSpc>
              <a:buAutoNum type="arabicPeriod"/>
            </a:pPr>
            <a:r>
              <a:rPr lang="en-US" sz="3118">
                <a:solidFill>
                  <a:srgbClr val="000000"/>
                </a:solidFill>
                <a:latin typeface="Arimo Bold"/>
                <a:ea typeface="Arimo Bold"/>
                <a:cs typeface="Arimo Bold"/>
                <a:sym typeface="Arimo Bold"/>
              </a:rPr>
              <a:t>Write Your Example:</a:t>
            </a:r>
          </a:p>
          <a:p>
            <a:pPr marL="1346458" lvl="2" indent="-448819" algn="l">
              <a:lnSpc>
                <a:spcPts val="5269"/>
              </a:lnSpc>
              <a:buFont typeface="Arial"/>
              <a:buChar char="⚬"/>
            </a:pPr>
            <a:r>
              <a:rPr lang="en-US" sz="3118">
                <a:solidFill>
                  <a:srgbClr val="000000"/>
                </a:solidFill>
                <a:latin typeface="Arimo"/>
                <a:ea typeface="Arimo"/>
                <a:cs typeface="Arimo"/>
                <a:sym typeface="Arimo"/>
              </a:rPr>
              <a:t>Clearly label each section </a:t>
            </a:r>
            <a:r>
              <a:rPr lang="en-US" sz="3118">
                <a:solidFill>
                  <a:srgbClr val="000000"/>
                </a:solidFill>
                <a:latin typeface="Arimo Bold Italics"/>
                <a:ea typeface="Arimo Bold Italics"/>
                <a:cs typeface="Arimo Bold Italics"/>
                <a:sym typeface="Arimo Bold Italics"/>
              </a:rPr>
              <a:t>(Input, Process, Output)</a:t>
            </a:r>
            <a:r>
              <a:rPr lang="en-US" sz="3118">
                <a:solidFill>
                  <a:srgbClr val="000000"/>
                </a:solidFill>
                <a:latin typeface="Arimo"/>
                <a:ea typeface="Arimo"/>
                <a:cs typeface="Arimo"/>
                <a:sym typeface="Arimo"/>
              </a:rPr>
              <a:t>.</a:t>
            </a:r>
          </a:p>
          <a:p>
            <a:pPr marL="1346458" lvl="2" indent="-448819" algn="l">
              <a:lnSpc>
                <a:spcPts val="5269"/>
              </a:lnSpc>
              <a:buFont typeface="Arial"/>
              <a:buChar char="⚬"/>
            </a:pPr>
            <a:r>
              <a:rPr lang="en-US" sz="3118">
                <a:solidFill>
                  <a:srgbClr val="000000"/>
                </a:solidFill>
                <a:latin typeface="Arimo"/>
                <a:ea typeface="Arimo"/>
                <a:cs typeface="Arimo"/>
                <a:sym typeface="Arimo"/>
              </a:rPr>
              <a:t>Use bullet points or a table format for clarity.</a:t>
            </a:r>
          </a:p>
          <a:p>
            <a:pPr marL="1346458" lvl="2" indent="-448819" algn="l">
              <a:lnSpc>
                <a:spcPts val="5269"/>
              </a:lnSpc>
              <a:buFont typeface="Arial"/>
              <a:buChar char="⚬"/>
            </a:pPr>
            <a:r>
              <a:rPr lang="en-US" sz="3118">
                <a:solidFill>
                  <a:srgbClr val="000000"/>
                </a:solidFill>
                <a:latin typeface="Arimo"/>
                <a:ea typeface="Arimo"/>
                <a:cs typeface="Arimo"/>
                <a:sym typeface="Arimo"/>
              </a:rPr>
              <a:t>Ensure your example is simple and easy to understand.</a:t>
            </a:r>
          </a:p>
        </p:txBody>
      </p:sp>
      <p:sp>
        <p:nvSpPr>
          <p:cNvPr id="12" name="TextBox 12"/>
          <p:cNvSpPr txBox="1"/>
          <p:nvPr/>
        </p:nvSpPr>
        <p:spPr>
          <a:xfrm>
            <a:off x="1751729" y="1296106"/>
            <a:ext cx="14246383" cy="944872"/>
          </a:xfrm>
          <a:prstGeom prst="rect">
            <a:avLst/>
          </a:prstGeom>
        </p:spPr>
        <p:txBody>
          <a:bodyPr lIns="0" tIns="0" rIns="0" bIns="0" rtlCol="0" anchor="t">
            <a:spAutoFit/>
          </a:bodyPr>
          <a:lstStyle/>
          <a:p>
            <a:pPr marL="0" lvl="0" indent="0" algn="ctr">
              <a:lnSpc>
                <a:spcPts val="7021"/>
              </a:lnSpc>
              <a:spcBef>
                <a:spcPct val="0"/>
              </a:spcBef>
            </a:pPr>
            <a:r>
              <a:rPr lang="en-US" sz="7238">
                <a:solidFill>
                  <a:srgbClr val="FEBA32"/>
                </a:solidFill>
                <a:latin typeface="Oswald Bold"/>
                <a:ea typeface="Oswald Bold"/>
                <a:cs typeface="Oswald Bold"/>
                <a:sym typeface="Oswald Bold"/>
              </a:rPr>
              <a:t>ACTIVITY TIME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54910" y="-603021"/>
            <a:ext cx="2160288" cy="11216898"/>
            <a:chOff x="0" y="0"/>
            <a:chExt cx="920802" cy="4781095"/>
          </a:xfrm>
        </p:grpSpPr>
        <p:sp>
          <p:nvSpPr>
            <p:cNvPr id="3" name="Freeform 3"/>
            <p:cNvSpPr/>
            <p:nvPr/>
          </p:nvSpPr>
          <p:spPr>
            <a:xfrm>
              <a:off x="0" y="0"/>
              <a:ext cx="920802" cy="4781095"/>
            </a:xfrm>
            <a:custGeom>
              <a:avLst/>
              <a:gdLst/>
              <a:ahLst/>
              <a:cxnLst/>
              <a:rect l="l" t="t" r="r" b="b"/>
              <a:pathLst>
                <a:path w="920802" h="4781095">
                  <a:moveTo>
                    <a:pt x="0" y="0"/>
                  </a:moveTo>
                  <a:lnTo>
                    <a:pt x="920802" y="0"/>
                  </a:lnTo>
                  <a:lnTo>
                    <a:pt x="920802" y="4781095"/>
                  </a:lnTo>
                  <a:lnTo>
                    <a:pt x="0" y="4781095"/>
                  </a:lnTo>
                  <a:close/>
                </a:path>
              </a:pathLst>
            </a:custGeom>
            <a:solidFill>
              <a:srgbClr val="FEBA32"/>
            </a:solidFill>
          </p:spPr>
        </p:sp>
        <p:sp>
          <p:nvSpPr>
            <p:cNvPr id="4" name="TextBox 4"/>
            <p:cNvSpPr txBox="1"/>
            <p:nvPr/>
          </p:nvSpPr>
          <p:spPr>
            <a:xfrm>
              <a:off x="0" y="-95250"/>
              <a:ext cx="920802" cy="4876345"/>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7200615" y="298796"/>
            <a:ext cx="2174770" cy="696247"/>
            <a:chOff x="0" y="0"/>
            <a:chExt cx="568013" cy="181848"/>
          </a:xfrm>
        </p:grpSpPr>
        <p:sp>
          <p:nvSpPr>
            <p:cNvPr id="6" name="Freeform 6"/>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7" name="TextBox 7"/>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8" name="Freeform 8"/>
          <p:cNvSpPr/>
          <p:nvPr/>
        </p:nvSpPr>
        <p:spPr>
          <a:xfrm>
            <a:off x="1420814" y="2931235"/>
            <a:ext cx="15446372" cy="6840371"/>
          </a:xfrm>
          <a:custGeom>
            <a:avLst/>
            <a:gdLst/>
            <a:ahLst/>
            <a:cxnLst/>
            <a:rect l="l" t="t" r="r" b="b"/>
            <a:pathLst>
              <a:path w="15446372" h="6840371">
                <a:moveTo>
                  <a:pt x="0" y="0"/>
                </a:moveTo>
                <a:lnTo>
                  <a:pt x="15446372" y="0"/>
                </a:lnTo>
                <a:lnTo>
                  <a:pt x="15446372" y="6840371"/>
                </a:lnTo>
                <a:lnTo>
                  <a:pt x="0" y="6840371"/>
                </a:lnTo>
                <a:lnTo>
                  <a:pt x="0" y="0"/>
                </a:lnTo>
                <a:close/>
              </a:path>
            </a:pathLst>
          </a:custGeom>
          <a:blipFill>
            <a:blip r:embed="rId2"/>
            <a:stretch>
              <a:fillRect b="-20698"/>
            </a:stretch>
          </a:blipFill>
        </p:spPr>
      </p:sp>
      <p:sp>
        <p:nvSpPr>
          <p:cNvPr id="9" name="TextBox 9"/>
          <p:cNvSpPr txBox="1"/>
          <p:nvPr/>
        </p:nvSpPr>
        <p:spPr>
          <a:xfrm>
            <a:off x="1223441" y="489296"/>
            <a:ext cx="15841118" cy="2091133"/>
          </a:xfrm>
          <a:prstGeom prst="rect">
            <a:avLst/>
          </a:prstGeom>
        </p:spPr>
        <p:txBody>
          <a:bodyPr lIns="0" tIns="0" rIns="0" bIns="0" rtlCol="0" anchor="t">
            <a:spAutoFit/>
          </a:bodyPr>
          <a:lstStyle/>
          <a:p>
            <a:pPr marL="0" lvl="0" indent="0" algn="ctr">
              <a:lnSpc>
                <a:spcPts val="8078"/>
              </a:lnSpc>
              <a:spcBef>
                <a:spcPct val="0"/>
              </a:spcBef>
            </a:pPr>
            <a:r>
              <a:rPr lang="en-US" sz="8328">
                <a:solidFill>
                  <a:srgbClr val="2A2E3A"/>
                </a:solidFill>
                <a:latin typeface="Oswald Bold"/>
                <a:ea typeface="Oswald Bold"/>
                <a:cs typeface="Oswald Bold"/>
                <a:sym typeface="Oswald Bold"/>
              </a:rPr>
              <a:t>DIMENSIONS OF INFORMATION SYSTEMS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54910" y="-603021"/>
            <a:ext cx="2160288" cy="11216898"/>
            <a:chOff x="0" y="0"/>
            <a:chExt cx="920802" cy="4781095"/>
          </a:xfrm>
        </p:grpSpPr>
        <p:sp>
          <p:nvSpPr>
            <p:cNvPr id="3" name="Freeform 3"/>
            <p:cNvSpPr/>
            <p:nvPr/>
          </p:nvSpPr>
          <p:spPr>
            <a:xfrm>
              <a:off x="0" y="0"/>
              <a:ext cx="920802" cy="4781095"/>
            </a:xfrm>
            <a:custGeom>
              <a:avLst/>
              <a:gdLst/>
              <a:ahLst/>
              <a:cxnLst/>
              <a:rect l="l" t="t" r="r" b="b"/>
              <a:pathLst>
                <a:path w="920802" h="4781095">
                  <a:moveTo>
                    <a:pt x="0" y="0"/>
                  </a:moveTo>
                  <a:lnTo>
                    <a:pt x="920802" y="0"/>
                  </a:lnTo>
                  <a:lnTo>
                    <a:pt x="920802" y="4781095"/>
                  </a:lnTo>
                  <a:lnTo>
                    <a:pt x="0" y="4781095"/>
                  </a:lnTo>
                  <a:close/>
                </a:path>
              </a:pathLst>
            </a:custGeom>
            <a:solidFill>
              <a:srgbClr val="FEBA32"/>
            </a:solidFill>
          </p:spPr>
        </p:sp>
        <p:sp>
          <p:nvSpPr>
            <p:cNvPr id="4" name="TextBox 4"/>
            <p:cNvSpPr txBox="1"/>
            <p:nvPr/>
          </p:nvSpPr>
          <p:spPr>
            <a:xfrm>
              <a:off x="0" y="-95250"/>
              <a:ext cx="920802" cy="4876345"/>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7200615" y="298796"/>
            <a:ext cx="2174770" cy="696247"/>
            <a:chOff x="0" y="0"/>
            <a:chExt cx="568013" cy="181848"/>
          </a:xfrm>
        </p:grpSpPr>
        <p:sp>
          <p:nvSpPr>
            <p:cNvPr id="6" name="Freeform 6"/>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7" name="TextBox 7"/>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8" name="TextBox 8"/>
          <p:cNvSpPr txBox="1"/>
          <p:nvPr/>
        </p:nvSpPr>
        <p:spPr>
          <a:xfrm>
            <a:off x="1223441" y="998883"/>
            <a:ext cx="15841118" cy="1071958"/>
          </a:xfrm>
          <a:prstGeom prst="rect">
            <a:avLst/>
          </a:prstGeom>
        </p:spPr>
        <p:txBody>
          <a:bodyPr lIns="0" tIns="0" rIns="0" bIns="0" rtlCol="0" anchor="t">
            <a:spAutoFit/>
          </a:bodyPr>
          <a:lstStyle/>
          <a:p>
            <a:pPr marL="0" lvl="0" indent="0" algn="ctr">
              <a:lnSpc>
                <a:spcPts val="8078"/>
              </a:lnSpc>
              <a:spcBef>
                <a:spcPct val="0"/>
              </a:spcBef>
            </a:pPr>
            <a:r>
              <a:rPr lang="en-US" sz="8328">
                <a:solidFill>
                  <a:srgbClr val="2A2E3A"/>
                </a:solidFill>
                <a:latin typeface="Oswald Bold"/>
                <a:ea typeface="Oswald Bold"/>
                <a:cs typeface="Oswald Bold"/>
                <a:sym typeface="Oswald Bold"/>
              </a:rPr>
              <a:t>ORGANIZATIONS</a:t>
            </a:r>
          </a:p>
        </p:txBody>
      </p:sp>
      <p:sp>
        <p:nvSpPr>
          <p:cNvPr id="9" name="TextBox 9"/>
          <p:cNvSpPr txBox="1"/>
          <p:nvPr/>
        </p:nvSpPr>
        <p:spPr>
          <a:xfrm>
            <a:off x="1223441" y="3565482"/>
            <a:ext cx="15949143" cy="5437889"/>
          </a:xfrm>
          <a:prstGeom prst="rect">
            <a:avLst/>
          </a:prstGeom>
        </p:spPr>
        <p:txBody>
          <a:bodyPr lIns="0" tIns="0" rIns="0" bIns="0" rtlCol="0" anchor="t">
            <a:spAutoFit/>
          </a:bodyPr>
          <a:lstStyle/>
          <a:p>
            <a:pPr algn="l">
              <a:lnSpc>
                <a:spcPts val="7266"/>
              </a:lnSpc>
            </a:pPr>
            <a:r>
              <a:rPr lang="en-US" sz="4299">
                <a:solidFill>
                  <a:srgbClr val="000000"/>
                </a:solidFill>
                <a:latin typeface="Arimo"/>
                <a:ea typeface="Arimo"/>
                <a:cs typeface="Arimo"/>
                <a:sym typeface="Arimo"/>
              </a:rPr>
              <a:t>•These are firms/companies who handle or need the information systems to transact business.</a:t>
            </a:r>
          </a:p>
          <a:p>
            <a:pPr algn="l">
              <a:lnSpc>
                <a:spcPts val="7266"/>
              </a:lnSpc>
            </a:pPr>
            <a:r>
              <a:rPr lang="en-US" sz="4299">
                <a:solidFill>
                  <a:srgbClr val="000000"/>
                </a:solidFill>
                <a:latin typeface="Arimo"/>
                <a:ea typeface="Arimo"/>
                <a:cs typeface="Arimo"/>
                <a:sym typeface="Arimo"/>
              </a:rPr>
              <a:t>•The key elements of an organization are its people, structure, business processes, politics and culture.</a:t>
            </a:r>
          </a:p>
          <a:p>
            <a:pPr algn="l">
              <a:lnSpc>
                <a:spcPts val="7266"/>
              </a:lnSpc>
            </a:pPr>
            <a:r>
              <a:rPr lang="en-US" sz="4299">
                <a:solidFill>
                  <a:srgbClr val="000000"/>
                </a:solidFill>
                <a:latin typeface="Arimo"/>
                <a:ea typeface="Arimo"/>
                <a:cs typeface="Arimo"/>
                <a:sym typeface="Arimo"/>
              </a:rPr>
              <a:t>•It has structure that is composed of different levels and specialties.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54910" y="-603021"/>
            <a:ext cx="2160288" cy="11216898"/>
            <a:chOff x="0" y="0"/>
            <a:chExt cx="920802" cy="4781095"/>
          </a:xfrm>
        </p:grpSpPr>
        <p:sp>
          <p:nvSpPr>
            <p:cNvPr id="3" name="Freeform 3"/>
            <p:cNvSpPr/>
            <p:nvPr/>
          </p:nvSpPr>
          <p:spPr>
            <a:xfrm>
              <a:off x="0" y="0"/>
              <a:ext cx="920802" cy="4781095"/>
            </a:xfrm>
            <a:custGeom>
              <a:avLst/>
              <a:gdLst/>
              <a:ahLst/>
              <a:cxnLst/>
              <a:rect l="l" t="t" r="r" b="b"/>
              <a:pathLst>
                <a:path w="920802" h="4781095">
                  <a:moveTo>
                    <a:pt x="0" y="0"/>
                  </a:moveTo>
                  <a:lnTo>
                    <a:pt x="920802" y="0"/>
                  </a:lnTo>
                  <a:lnTo>
                    <a:pt x="920802" y="4781095"/>
                  </a:lnTo>
                  <a:lnTo>
                    <a:pt x="0" y="4781095"/>
                  </a:lnTo>
                  <a:close/>
                </a:path>
              </a:pathLst>
            </a:custGeom>
            <a:solidFill>
              <a:srgbClr val="FEBA32"/>
            </a:solidFill>
          </p:spPr>
        </p:sp>
        <p:sp>
          <p:nvSpPr>
            <p:cNvPr id="4" name="TextBox 4"/>
            <p:cNvSpPr txBox="1"/>
            <p:nvPr/>
          </p:nvSpPr>
          <p:spPr>
            <a:xfrm>
              <a:off x="0" y="-95250"/>
              <a:ext cx="920802" cy="4876345"/>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7200615" y="298796"/>
            <a:ext cx="2174770" cy="696247"/>
            <a:chOff x="0" y="0"/>
            <a:chExt cx="568013" cy="181848"/>
          </a:xfrm>
        </p:grpSpPr>
        <p:sp>
          <p:nvSpPr>
            <p:cNvPr id="6" name="Freeform 6"/>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7" name="TextBox 7"/>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8" name="TextBox 8"/>
          <p:cNvSpPr txBox="1"/>
          <p:nvPr/>
        </p:nvSpPr>
        <p:spPr>
          <a:xfrm>
            <a:off x="1223441" y="998883"/>
            <a:ext cx="15841118" cy="1071958"/>
          </a:xfrm>
          <a:prstGeom prst="rect">
            <a:avLst/>
          </a:prstGeom>
        </p:spPr>
        <p:txBody>
          <a:bodyPr lIns="0" tIns="0" rIns="0" bIns="0" rtlCol="0" anchor="t">
            <a:spAutoFit/>
          </a:bodyPr>
          <a:lstStyle/>
          <a:p>
            <a:pPr marL="0" lvl="0" indent="0" algn="ctr">
              <a:lnSpc>
                <a:spcPts val="8078"/>
              </a:lnSpc>
              <a:spcBef>
                <a:spcPct val="0"/>
              </a:spcBef>
            </a:pPr>
            <a:r>
              <a:rPr lang="en-US" sz="8328">
                <a:solidFill>
                  <a:srgbClr val="2A2E3A"/>
                </a:solidFill>
                <a:latin typeface="Oswald Bold"/>
                <a:ea typeface="Oswald Bold"/>
                <a:cs typeface="Oswald Bold"/>
                <a:sym typeface="Oswald Bold"/>
              </a:rPr>
              <a:t>MANAGEMENT</a:t>
            </a:r>
          </a:p>
        </p:txBody>
      </p:sp>
      <p:sp>
        <p:nvSpPr>
          <p:cNvPr id="9" name="TextBox 9"/>
          <p:cNvSpPr txBox="1"/>
          <p:nvPr/>
        </p:nvSpPr>
        <p:spPr>
          <a:xfrm>
            <a:off x="1589736" y="2750024"/>
            <a:ext cx="15108528" cy="5855726"/>
          </a:xfrm>
          <a:prstGeom prst="rect">
            <a:avLst/>
          </a:prstGeom>
        </p:spPr>
        <p:txBody>
          <a:bodyPr lIns="0" tIns="0" rIns="0" bIns="0" rtlCol="0" anchor="t">
            <a:spAutoFit/>
          </a:bodyPr>
          <a:lstStyle/>
          <a:p>
            <a:pPr algn="l">
              <a:lnSpc>
                <a:spcPts val="8235"/>
              </a:lnSpc>
            </a:pPr>
            <a:r>
              <a:rPr lang="en-US" sz="4873">
                <a:solidFill>
                  <a:srgbClr val="000000"/>
                </a:solidFill>
                <a:latin typeface="Arimo"/>
                <a:ea typeface="Arimo"/>
                <a:cs typeface="Arimo"/>
                <a:sym typeface="Arimo"/>
              </a:rPr>
              <a:t>•Management’s job is to make sense out of many situations faced by organizations, make decisions, and formulate action plans to solve organizational problems.</a:t>
            </a:r>
          </a:p>
          <a:p>
            <a:pPr algn="l">
              <a:lnSpc>
                <a:spcPts val="6883"/>
              </a:lnSpc>
            </a:pPr>
            <a:endParaRPr lang="en-US" sz="4873">
              <a:solidFill>
                <a:srgbClr val="000000"/>
              </a:solidFill>
              <a:latin typeface="Arimo"/>
              <a:ea typeface="Arimo"/>
              <a:cs typeface="Arimo"/>
              <a:sym typeface="Arimo"/>
            </a:endParaRPr>
          </a:p>
          <a:p>
            <a:pPr algn="l">
              <a:lnSpc>
                <a:spcPts val="6883"/>
              </a:lnSpc>
            </a:pPr>
            <a:endParaRPr lang="en-US" sz="4873">
              <a:solidFill>
                <a:srgbClr val="000000"/>
              </a:solidFill>
              <a:latin typeface="Arimo"/>
              <a:ea typeface="Arimo"/>
              <a:cs typeface="Arimo"/>
              <a:sym typeface="Arim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54910" y="-603021"/>
            <a:ext cx="2160288" cy="11216898"/>
            <a:chOff x="0" y="0"/>
            <a:chExt cx="920802" cy="4781095"/>
          </a:xfrm>
        </p:grpSpPr>
        <p:sp>
          <p:nvSpPr>
            <p:cNvPr id="3" name="Freeform 3"/>
            <p:cNvSpPr/>
            <p:nvPr/>
          </p:nvSpPr>
          <p:spPr>
            <a:xfrm>
              <a:off x="0" y="0"/>
              <a:ext cx="920802" cy="4781095"/>
            </a:xfrm>
            <a:custGeom>
              <a:avLst/>
              <a:gdLst/>
              <a:ahLst/>
              <a:cxnLst/>
              <a:rect l="l" t="t" r="r" b="b"/>
              <a:pathLst>
                <a:path w="920802" h="4781095">
                  <a:moveTo>
                    <a:pt x="0" y="0"/>
                  </a:moveTo>
                  <a:lnTo>
                    <a:pt x="920802" y="0"/>
                  </a:lnTo>
                  <a:lnTo>
                    <a:pt x="920802" y="4781095"/>
                  </a:lnTo>
                  <a:lnTo>
                    <a:pt x="0" y="4781095"/>
                  </a:lnTo>
                  <a:close/>
                </a:path>
              </a:pathLst>
            </a:custGeom>
            <a:solidFill>
              <a:srgbClr val="FEBA32"/>
            </a:solidFill>
          </p:spPr>
        </p:sp>
        <p:sp>
          <p:nvSpPr>
            <p:cNvPr id="4" name="TextBox 4"/>
            <p:cNvSpPr txBox="1"/>
            <p:nvPr/>
          </p:nvSpPr>
          <p:spPr>
            <a:xfrm>
              <a:off x="0" y="-95250"/>
              <a:ext cx="920802" cy="4876345"/>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7200615" y="298796"/>
            <a:ext cx="2174770" cy="696247"/>
            <a:chOff x="0" y="0"/>
            <a:chExt cx="568013" cy="181848"/>
          </a:xfrm>
        </p:grpSpPr>
        <p:sp>
          <p:nvSpPr>
            <p:cNvPr id="6" name="Freeform 6"/>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7" name="TextBox 7"/>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8" name="TextBox 8"/>
          <p:cNvSpPr txBox="1"/>
          <p:nvPr/>
        </p:nvSpPr>
        <p:spPr>
          <a:xfrm>
            <a:off x="1223441" y="998883"/>
            <a:ext cx="15841118" cy="1071958"/>
          </a:xfrm>
          <a:prstGeom prst="rect">
            <a:avLst/>
          </a:prstGeom>
        </p:spPr>
        <p:txBody>
          <a:bodyPr lIns="0" tIns="0" rIns="0" bIns="0" rtlCol="0" anchor="t">
            <a:spAutoFit/>
          </a:bodyPr>
          <a:lstStyle/>
          <a:p>
            <a:pPr marL="0" lvl="0" indent="0" algn="ctr">
              <a:lnSpc>
                <a:spcPts val="8078"/>
              </a:lnSpc>
              <a:spcBef>
                <a:spcPct val="0"/>
              </a:spcBef>
            </a:pPr>
            <a:r>
              <a:rPr lang="en-US" sz="8328">
                <a:solidFill>
                  <a:srgbClr val="2A2E3A"/>
                </a:solidFill>
                <a:latin typeface="Oswald Bold"/>
                <a:ea typeface="Oswald Bold"/>
                <a:cs typeface="Oswald Bold"/>
                <a:sym typeface="Oswald Bold"/>
              </a:rPr>
              <a:t>MANAGEMENT</a:t>
            </a:r>
          </a:p>
        </p:txBody>
      </p:sp>
      <p:sp>
        <p:nvSpPr>
          <p:cNvPr id="9" name="TextBox 9"/>
          <p:cNvSpPr txBox="1"/>
          <p:nvPr/>
        </p:nvSpPr>
        <p:spPr>
          <a:xfrm>
            <a:off x="1589736" y="2664299"/>
            <a:ext cx="15108528" cy="6027176"/>
          </a:xfrm>
          <a:prstGeom prst="rect">
            <a:avLst/>
          </a:prstGeom>
        </p:spPr>
        <p:txBody>
          <a:bodyPr lIns="0" tIns="0" rIns="0" bIns="0" rtlCol="0" anchor="t">
            <a:spAutoFit/>
          </a:bodyPr>
          <a:lstStyle/>
          <a:p>
            <a:pPr algn="l">
              <a:lnSpc>
                <a:spcPts val="8235"/>
              </a:lnSpc>
            </a:pPr>
            <a:r>
              <a:rPr lang="en-US" sz="4873">
                <a:solidFill>
                  <a:srgbClr val="000000"/>
                </a:solidFill>
                <a:latin typeface="Arimo"/>
                <a:ea typeface="Arimo"/>
                <a:cs typeface="Arimo"/>
                <a:sym typeface="Arimo"/>
              </a:rPr>
              <a:t>•Managers perceive business challenges in the environment. They set the organizational strategy for responding to those challenges and they allocate the human and financial resources to coordinate the work and achieve success. </a:t>
            </a:r>
          </a:p>
          <a:p>
            <a:pPr algn="l">
              <a:lnSpc>
                <a:spcPts val="6883"/>
              </a:lnSpc>
            </a:pPr>
            <a:endParaRPr lang="en-US" sz="4873">
              <a:solidFill>
                <a:srgbClr val="000000"/>
              </a:solidFill>
              <a:latin typeface="Arimo"/>
              <a:ea typeface="Arimo"/>
              <a:cs typeface="Arimo"/>
              <a:sym typeface="Arim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54910" y="-603021"/>
            <a:ext cx="2160288" cy="11216898"/>
            <a:chOff x="0" y="0"/>
            <a:chExt cx="920802" cy="4781095"/>
          </a:xfrm>
        </p:grpSpPr>
        <p:sp>
          <p:nvSpPr>
            <p:cNvPr id="3" name="Freeform 3"/>
            <p:cNvSpPr/>
            <p:nvPr/>
          </p:nvSpPr>
          <p:spPr>
            <a:xfrm>
              <a:off x="0" y="0"/>
              <a:ext cx="920802" cy="4781095"/>
            </a:xfrm>
            <a:custGeom>
              <a:avLst/>
              <a:gdLst/>
              <a:ahLst/>
              <a:cxnLst/>
              <a:rect l="l" t="t" r="r" b="b"/>
              <a:pathLst>
                <a:path w="920802" h="4781095">
                  <a:moveTo>
                    <a:pt x="0" y="0"/>
                  </a:moveTo>
                  <a:lnTo>
                    <a:pt x="920802" y="0"/>
                  </a:lnTo>
                  <a:lnTo>
                    <a:pt x="920802" y="4781095"/>
                  </a:lnTo>
                  <a:lnTo>
                    <a:pt x="0" y="4781095"/>
                  </a:lnTo>
                  <a:close/>
                </a:path>
              </a:pathLst>
            </a:custGeom>
            <a:solidFill>
              <a:srgbClr val="FEBA32"/>
            </a:solidFill>
          </p:spPr>
        </p:sp>
        <p:sp>
          <p:nvSpPr>
            <p:cNvPr id="4" name="TextBox 4"/>
            <p:cNvSpPr txBox="1"/>
            <p:nvPr/>
          </p:nvSpPr>
          <p:spPr>
            <a:xfrm>
              <a:off x="0" y="-95250"/>
              <a:ext cx="920802" cy="4876345"/>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7200615" y="298796"/>
            <a:ext cx="2174770" cy="696247"/>
            <a:chOff x="0" y="0"/>
            <a:chExt cx="568013" cy="181848"/>
          </a:xfrm>
        </p:grpSpPr>
        <p:sp>
          <p:nvSpPr>
            <p:cNvPr id="6" name="Freeform 6"/>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7" name="TextBox 7"/>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8" name="Freeform 8"/>
          <p:cNvSpPr/>
          <p:nvPr/>
        </p:nvSpPr>
        <p:spPr>
          <a:xfrm>
            <a:off x="1583241" y="2353054"/>
            <a:ext cx="15676059" cy="7147886"/>
          </a:xfrm>
          <a:custGeom>
            <a:avLst/>
            <a:gdLst/>
            <a:ahLst/>
            <a:cxnLst/>
            <a:rect l="l" t="t" r="r" b="b"/>
            <a:pathLst>
              <a:path w="15676059" h="7147886">
                <a:moveTo>
                  <a:pt x="0" y="0"/>
                </a:moveTo>
                <a:lnTo>
                  <a:pt x="15676059" y="0"/>
                </a:lnTo>
                <a:lnTo>
                  <a:pt x="15676059" y="7147887"/>
                </a:lnTo>
                <a:lnTo>
                  <a:pt x="0" y="7147887"/>
                </a:lnTo>
                <a:lnTo>
                  <a:pt x="0" y="0"/>
                </a:lnTo>
                <a:close/>
              </a:path>
            </a:pathLst>
          </a:custGeom>
          <a:blipFill>
            <a:blip r:embed="rId2"/>
            <a:stretch>
              <a:fillRect t="-10993" b="-23327"/>
            </a:stretch>
          </a:blipFill>
        </p:spPr>
      </p:sp>
      <p:sp>
        <p:nvSpPr>
          <p:cNvPr id="9" name="TextBox 9"/>
          <p:cNvSpPr txBox="1"/>
          <p:nvPr/>
        </p:nvSpPr>
        <p:spPr>
          <a:xfrm>
            <a:off x="1223441" y="998883"/>
            <a:ext cx="15841118" cy="1071958"/>
          </a:xfrm>
          <a:prstGeom prst="rect">
            <a:avLst/>
          </a:prstGeom>
        </p:spPr>
        <p:txBody>
          <a:bodyPr lIns="0" tIns="0" rIns="0" bIns="0" rtlCol="0" anchor="t">
            <a:spAutoFit/>
          </a:bodyPr>
          <a:lstStyle/>
          <a:p>
            <a:pPr marL="0" lvl="0" indent="0" algn="ctr">
              <a:lnSpc>
                <a:spcPts val="8078"/>
              </a:lnSpc>
              <a:spcBef>
                <a:spcPct val="0"/>
              </a:spcBef>
            </a:pPr>
            <a:r>
              <a:rPr lang="en-US" sz="8328">
                <a:solidFill>
                  <a:srgbClr val="2A2E3A"/>
                </a:solidFill>
                <a:latin typeface="Oswald Bold"/>
                <a:ea typeface="Oswald Bold"/>
                <a:cs typeface="Oswald Bold"/>
                <a:sym typeface="Oswald Bold"/>
              </a:rPr>
              <a:t>LEVELS OF MANAGEMENT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637045"/>
            <a:ext cx="15402100" cy="7418473"/>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a:p>
          </p:txBody>
        </p:sp>
      </p:grpSp>
      <p:grpSp>
        <p:nvGrpSpPr>
          <p:cNvPr id="6" name="Group 6"/>
          <p:cNvGrpSpPr/>
          <p:nvPr/>
        </p:nvGrpSpPr>
        <p:grpSpPr>
          <a:xfrm>
            <a:off x="1237701" y="1231482"/>
            <a:ext cx="15494396" cy="7418473"/>
            <a:chOff x="0" y="0"/>
            <a:chExt cx="1697633" cy="81280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a:p>
          </p:txBody>
        </p:sp>
      </p:grpSp>
      <p:sp>
        <p:nvSpPr>
          <p:cNvPr id="9" name="TextBox 9"/>
          <p:cNvSpPr txBox="1"/>
          <p:nvPr/>
        </p:nvSpPr>
        <p:spPr>
          <a:xfrm>
            <a:off x="2697410" y="4355104"/>
            <a:ext cx="12893180" cy="2382406"/>
          </a:xfrm>
          <a:prstGeom prst="rect">
            <a:avLst/>
          </a:prstGeom>
        </p:spPr>
        <p:txBody>
          <a:bodyPr lIns="0" tIns="0" rIns="0" bIns="0" rtlCol="0" anchor="t">
            <a:spAutoFit/>
          </a:bodyPr>
          <a:lstStyle/>
          <a:p>
            <a:pPr algn="ctr">
              <a:lnSpc>
                <a:spcPts val="17751"/>
              </a:lnSpc>
            </a:pPr>
            <a:r>
              <a:rPr lang="en-US" sz="18300">
                <a:solidFill>
                  <a:srgbClr val="000000"/>
                </a:solidFill>
                <a:latin typeface="Oswald"/>
                <a:ea typeface="Oswald"/>
                <a:cs typeface="Oswald"/>
                <a:sym typeface="Oswald"/>
              </a:rPr>
              <a:t>What is Data?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54910" y="-603021"/>
            <a:ext cx="2160288" cy="11216898"/>
            <a:chOff x="0" y="0"/>
            <a:chExt cx="920802" cy="4781095"/>
          </a:xfrm>
        </p:grpSpPr>
        <p:sp>
          <p:nvSpPr>
            <p:cNvPr id="3" name="Freeform 3"/>
            <p:cNvSpPr/>
            <p:nvPr/>
          </p:nvSpPr>
          <p:spPr>
            <a:xfrm>
              <a:off x="0" y="0"/>
              <a:ext cx="920802" cy="4781095"/>
            </a:xfrm>
            <a:custGeom>
              <a:avLst/>
              <a:gdLst/>
              <a:ahLst/>
              <a:cxnLst/>
              <a:rect l="l" t="t" r="r" b="b"/>
              <a:pathLst>
                <a:path w="920802" h="4781095">
                  <a:moveTo>
                    <a:pt x="0" y="0"/>
                  </a:moveTo>
                  <a:lnTo>
                    <a:pt x="920802" y="0"/>
                  </a:lnTo>
                  <a:lnTo>
                    <a:pt x="920802" y="4781095"/>
                  </a:lnTo>
                  <a:lnTo>
                    <a:pt x="0" y="4781095"/>
                  </a:lnTo>
                  <a:close/>
                </a:path>
              </a:pathLst>
            </a:custGeom>
            <a:solidFill>
              <a:srgbClr val="FEBA32"/>
            </a:solidFill>
          </p:spPr>
        </p:sp>
        <p:sp>
          <p:nvSpPr>
            <p:cNvPr id="4" name="TextBox 4"/>
            <p:cNvSpPr txBox="1"/>
            <p:nvPr/>
          </p:nvSpPr>
          <p:spPr>
            <a:xfrm>
              <a:off x="0" y="-95250"/>
              <a:ext cx="920802" cy="4876345"/>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7200615" y="298796"/>
            <a:ext cx="2174770" cy="696247"/>
            <a:chOff x="0" y="0"/>
            <a:chExt cx="568013" cy="181848"/>
          </a:xfrm>
        </p:grpSpPr>
        <p:sp>
          <p:nvSpPr>
            <p:cNvPr id="6" name="Freeform 6"/>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7" name="TextBox 7"/>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8" name="TextBox 8"/>
          <p:cNvSpPr txBox="1"/>
          <p:nvPr/>
        </p:nvSpPr>
        <p:spPr>
          <a:xfrm>
            <a:off x="1223441" y="489296"/>
            <a:ext cx="15841118" cy="2091133"/>
          </a:xfrm>
          <a:prstGeom prst="rect">
            <a:avLst/>
          </a:prstGeom>
        </p:spPr>
        <p:txBody>
          <a:bodyPr lIns="0" tIns="0" rIns="0" bIns="0" rtlCol="0" anchor="t">
            <a:spAutoFit/>
          </a:bodyPr>
          <a:lstStyle/>
          <a:p>
            <a:pPr algn="ctr">
              <a:lnSpc>
                <a:spcPts val="8078"/>
              </a:lnSpc>
            </a:pPr>
            <a:r>
              <a:rPr lang="en-US" sz="8328">
                <a:solidFill>
                  <a:srgbClr val="2A2E3A"/>
                </a:solidFill>
                <a:latin typeface="Oswald Bold"/>
                <a:ea typeface="Oswald Bold"/>
                <a:cs typeface="Oswald Bold"/>
                <a:sym typeface="Oswald Bold"/>
              </a:rPr>
              <a:t>SENIOR MANAGEMENT </a:t>
            </a:r>
          </a:p>
          <a:p>
            <a:pPr marL="0" lvl="0" indent="0" algn="ctr">
              <a:lnSpc>
                <a:spcPts val="8078"/>
              </a:lnSpc>
              <a:spcBef>
                <a:spcPct val="0"/>
              </a:spcBef>
            </a:pPr>
            <a:r>
              <a:rPr lang="en-US" sz="8328">
                <a:solidFill>
                  <a:srgbClr val="2A2E3A"/>
                </a:solidFill>
                <a:latin typeface="Oswald Bold"/>
                <a:ea typeface="Oswald Bold"/>
                <a:cs typeface="Oswald Bold"/>
                <a:sym typeface="Oswald Bold"/>
              </a:rPr>
              <a:t>/ TOP MANAGEMENT</a:t>
            </a:r>
          </a:p>
        </p:txBody>
      </p:sp>
      <p:sp>
        <p:nvSpPr>
          <p:cNvPr id="9" name="TextBox 9"/>
          <p:cNvSpPr txBox="1"/>
          <p:nvPr/>
        </p:nvSpPr>
        <p:spPr>
          <a:xfrm>
            <a:off x="1589736" y="3089523"/>
            <a:ext cx="15108528" cy="3423167"/>
          </a:xfrm>
          <a:prstGeom prst="rect">
            <a:avLst/>
          </a:prstGeom>
        </p:spPr>
        <p:txBody>
          <a:bodyPr lIns="0" tIns="0" rIns="0" bIns="0" rtlCol="0" anchor="t">
            <a:spAutoFit/>
          </a:bodyPr>
          <a:lstStyle/>
          <a:p>
            <a:pPr algn="l">
              <a:lnSpc>
                <a:spcPts val="6883"/>
              </a:lnSpc>
            </a:pPr>
            <a:r>
              <a:rPr lang="en-US" sz="4073">
                <a:solidFill>
                  <a:srgbClr val="000000"/>
                </a:solidFill>
                <a:latin typeface="Arimo"/>
                <a:ea typeface="Arimo"/>
                <a:cs typeface="Arimo"/>
                <a:sym typeface="Arimo"/>
              </a:rPr>
              <a:t>Top manager develop long-range plans, called strategic plans that define the company’s overall mission and goals. Strategic planning focuses on issues that affect the company’s future survival and growth, including long-term IT plans.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54910" y="-603021"/>
            <a:ext cx="2160288" cy="11216898"/>
            <a:chOff x="0" y="0"/>
            <a:chExt cx="920802" cy="4781095"/>
          </a:xfrm>
        </p:grpSpPr>
        <p:sp>
          <p:nvSpPr>
            <p:cNvPr id="3" name="Freeform 3"/>
            <p:cNvSpPr/>
            <p:nvPr/>
          </p:nvSpPr>
          <p:spPr>
            <a:xfrm>
              <a:off x="0" y="0"/>
              <a:ext cx="920802" cy="4781095"/>
            </a:xfrm>
            <a:custGeom>
              <a:avLst/>
              <a:gdLst/>
              <a:ahLst/>
              <a:cxnLst/>
              <a:rect l="l" t="t" r="r" b="b"/>
              <a:pathLst>
                <a:path w="920802" h="4781095">
                  <a:moveTo>
                    <a:pt x="0" y="0"/>
                  </a:moveTo>
                  <a:lnTo>
                    <a:pt x="920802" y="0"/>
                  </a:lnTo>
                  <a:lnTo>
                    <a:pt x="920802" y="4781095"/>
                  </a:lnTo>
                  <a:lnTo>
                    <a:pt x="0" y="4781095"/>
                  </a:lnTo>
                  <a:close/>
                </a:path>
              </a:pathLst>
            </a:custGeom>
            <a:solidFill>
              <a:srgbClr val="FEBA32"/>
            </a:solidFill>
          </p:spPr>
        </p:sp>
        <p:sp>
          <p:nvSpPr>
            <p:cNvPr id="4" name="TextBox 4"/>
            <p:cNvSpPr txBox="1"/>
            <p:nvPr/>
          </p:nvSpPr>
          <p:spPr>
            <a:xfrm>
              <a:off x="0" y="-95250"/>
              <a:ext cx="920802" cy="4876345"/>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7200615" y="298796"/>
            <a:ext cx="2174770" cy="696247"/>
            <a:chOff x="0" y="0"/>
            <a:chExt cx="568013" cy="181848"/>
          </a:xfrm>
        </p:grpSpPr>
        <p:sp>
          <p:nvSpPr>
            <p:cNvPr id="6" name="Freeform 6"/>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7" name="TextBox 7"/>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8" name="TextBox 8"/>
          <p:cNvSpPr txBox="1"/>
          <p:nvPr/>
        </p:nvSpPr>
        <p:spPr>
          <a:xfrm>
            <a:off x="1223441" y="998883"/>
            <a:ext cx="15841118" cy="1071958"/>
          </a:xfrm>
          <a:prstGeom prst="rect">
            <a:avLst/>
          </a:prstGeom>
        </p:spPr>
        <p:txBody>
          <a:bodyPr lIns="0" tIns="0" rIns="0" bIns="0" rtlCol="0" anchor="t">
            <a:spAutoFit/>
          </a:bodyPr>
          <a:lstStyle/>
          <a:p>
            <a:pPr marL="0" lvl="0" indent="0" algn="ctr">
              <a:lnSpc>
                <a:spcPts val="8078"/>
              </a:lnSpc>
              <a:spcBef>
                <a:spcPct val="0"/>
              </a:spcBef>
            </a:pPr>
            <a:r>
              <a:rPr lang="en-US" sz="8328">
                <a:solidFill>
                  <a:srgbClr val="2A2E3A"/>
                </a:solidFill>
                <a:latin typeface="Oswald Bold"/>
                <a:ea typeface="Oswald Bold"/>
                <a:cs typeface="Oswald Bold"/>
                <a:sym typeface="Oswald Bold"/>
              </a:rPr>
              <a:t>MIDDLE MANAGEMENT</a:t>
            </a:r>
          </a:p>
        </p:txBody>
      </p:sp>
      <p:sp>
        <p:nvSpPr>
          <p:cNvPr id="9" name="TextBox 9"/>
          <p:cNvSpPr txBox="1"/>
          <p:nvPr/>
        </p:nvSpPr>
        <p:spPr>
          <a:xfrm>
            <a:off x="1589736" y="3089523"/>
            <a:ext cx="15108528" cy="3423167"/>
          </a:xfrm>
          <a:prstGeom prst="rect">
            <a:avLst/>
          </a:prstGeom>
        </p:spPr>
        <p:txBody>
          <a:bodyPr lIns="0" tIns="0" rIns="0" bIns="0" rtlCol="0" anchor="t">
            <a:spAutoFit/>
          </a:bodyPr>
          <a:lstStyle/>
          <a:p>
            <a:pPr algn="l">
              <a:lnSpc>
                <a:spcPts val="6883"/>
              </a:lnSpc>
            </a:pPr>
            <a:r>
              <a:rPr lang="en-US" sz="4073">
                <a:solidFill>
                  <a:srgbClr val="000000"/>
                </a:solidFill>
                <a:latin typeface="Arimo"/>
                <a:ea typeface="Arimo"/>
                <a:cs typeface="Arimo"/>
                <a:sym typeface="Arimo"/>
              </a:rPr>
              <a:t>They carry out the programs and plans of senior management/top management. The knowledge workers are under this category like engineers, scientists or architects design products and create new knowledge.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54910" y="-603021"/>
            <a:ext cx="2160288" cy="11216898"/>
            <a:chOff x="0" y="0"/>
            <a:chExt cx="920802" cy="4781095"/>
          </a:xfrm>
        </p:grpSpPr>
        <p:sp>
          <p:nvSpPr>
            <p:cNvPr id="3" name="Freeform 3"/>
            <p:cNvSpPr/>
            <p:nvPr/>
          </p:nvSpPr>
          <p:spPr>
            <a:xfrm>
              <a:off x="0" y="0"/>
              <a:ext cx="920802" cy="4781095"/>
            </a:xfrm>
            <a:custGeom>
              <a:avLst/>
              <a:gdLst/>
              <a:ahLst/>
              <a:cxnLst/>
              <a:rect l="l" t="t" r="r" b="b"/>
              <a:pathLst>
                <a:path w="920802" h="4781095">
                  <a:moveTo>
                    <a:pt x="0" y="0"/>
                  </a:moveTo>
                  <a:lnTo>
                    <a:pt x="920802" y="0"/>
                  </a:lnTo>
                  <a:lnTo>
                    <a:pt x="920802" y="4781095"/>
                  </a:lnTo>
                  <a:lnTo>
                    <a:pt x="0" y="4781095"/>
                  </a:lnTo>
                  <a:close/>
                </a:path>
              </a:pathLst>
            </a:custGeom>
            <a:solidFill>
              <a:srgbClr val="FEBA32"/>
            </a:solidFill>
          </p:spPr>
        </p:sp>
        <p:sp>
          <p:nvSpPr>
            <p:cNvPr id="4" name="TextBox 4"/>
            <p:cNvSpPr txBox="1"/>
            <p:nvPr/>
          </p:nvSpPr>
          <p:spPr>
            <a:xfrm>
              <a:off x="0" y="-95250"/>
              <a:ext cx="920802" cy="4876345"/>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7200615" y="298796"/>
            <a:ext cx="2174770" cy="696247"/>
            <a:chOff x="0" y="0"/>
            <a:chExt cx="568013" cy="181848"/>
          </a:xfrm>
        </p:grpSpPr>
        <p:sp>
          <p:nvSpPr>
            <p:cNvPr id="6" name="Freeform 6"/>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7" name="TextBox 7"/>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8" name="TextBox 8"/>
          <p:cNvSpPr txBox="1"/>
          <p:nvPr/>
        </p:nvSpPr>
        <p:spPr>
          <a:xfrm>
            <a:off x="1223441" y="998883"/>
            <a:ext cx="15841118" cy="1071958"/>
          </a:xfrm>
          <a:prstGeom prst="rect">
            <a:avLst/>
          </a:prstGeom>
        </p:spPr>
        <p:txBody>
          <a:bodyPr lIns="0" tIns="0" rIns="0" bIns="0" rtlCol="0" anchor="t">
            <a:spAutoFit/>
          </a:bodyPr>
          <a:lstStyle/>
          <a:p>
            <a:pPr marL="0" lvl="0" indent="0" algn="ctr">
              <a:lnSpc>
                <a:spcPts val="8078"/>
              </a:lnSpc>
              <a:spcBef>
                <a:spcPct val="0"/>
              </a:spcBef>
            </a:pPr>
            <a:r>
              <a:rPr lang="en-US" sz="8328">
                <a:solidFill>
                  <a:srgbClr val="2A2E3A"/>
                </a:solidFill>
                <a:latin typeface="Oswald Bold"/>
                <a:ea typeface="Oswald Bold"/>
                <a:cs typeface="Oswald Bold"/>
                <a:sym typeface="Oswald Bold"/>
              </a:rPr>
              <a:t>OPERATIONAL MANAGEMENT</a:t>
            </a:r>
          </a:p>
        </p:txBody>
      </p:sp>
      <p:sp>
        <p:nvSpPr>
          <p:cNvPr id="9" name="TextBox 9"/>
          <p:cNvSpPr txBox="1"/>
          <p:nvPr/>
        </p:nvSpPr>
        <p:spPr>
          <a:xfrm>
            <a:off x="1589736" y="3522911"/>
            <a:ext cx="15108528" cy="2556392"/>
          </a:xfrm>
          <a:prstGeom prst="rect">
            <a:avLst/>
          </a:prstGeom>
        </p:spPr>
        <p:txBody>
          <a:bodyPr lIns="0" tIns="0" rIns="0" bIns="0" rtlCol="0" anchor="t">
            <a:spAutoFit/>
          </a:bodyPr>
          <a:lstStyle/>
          <a:p>
            <a:pPr algn="l">
              <a:lnSpc>
                <a:spcPts val="6883"/>
              </a:lnSpc>
            </a:pPr>
            <a:r>
              <a:rPr lang="en-US" sz="4073">
                <a:solidFill>
                  <a:srgbClr val="000000"/>
                </a:solidFill>
                <a:latin typeface="Arimo"/>
                <a:ea typeface="Arimo"/>
                <a:cs typeface="Arimo"/>
                <a:sym typeface="Arimo"/>
              </a:rPr>
              <a:t>They are responsible for monitoring the daily activities of the business. The data workers and production or service workers are under this category.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1153556" y="0"/>
            <a:ext cx="7134444" cy="10287000"/>
            <a:chOff x="0" y="0"/>
            <a:chExt cx="9512593" cy="13716000"/>
          </a:xfrm>
        </p:grpSpPr>
        <p:pic>
          <p:nvPicPr>
            <p:cNvPr id="3" name="Picture 3"/>
            <p:cNvPicPr>
              <a:picLocks noChangeAspect="1"/>
            </p:cNvPicPr>
            <p:nvPr/>
          </p:nvPicPr>
          <p:blipFill>
            <a:blip r:embed="rId2"/>
            <a:srcRect l="26870" r="26870"/>
            <a:stretch>
              <a:fillRect/>
            </a:stretch>
          </p:blipFill>
          <p:spPr>
            <a:xfrm>
              <a:off x="0" y="0"/>
              <a:ext cx="9512593" cy="13716000"/>
            </a:xfrm>
            <a:prstGeom prst="rect">
              <a:avLst/>
            </a:prstGeom>
          </p:spPr>
        </p:pic>
      </p:grpSp>
      <p:grpSp>
        <p:nvGrpSpPr>
          <p:cNvPr id="4" name="Group 4"/>
          <p:cNvGrpSpPr/>
          <p:nvPr/>
        </p:nvGrpSpPr>
        <p:grpSpPr>
          <a:xfrm>
            <a:off x="1439199" y="1692342"/>
            <a:ext cx="11743947" cy="7418473"/>
            <a:chOff x="0" y="0"/>
            <a:chExt cx="1286718" cy="812800"/>
          </a:xfrm>
        </p:grpSpPr>
        <p:sp>
          <p:nvSpPr>
            <p:cNvPr id="5" name="Freeform 5"/>
            <p:cNvSpPr/>
            <p:nvPr/>
          </p:nvSpPr>
          <p:spPr>
            <a:xfrm>
              <a:off x="0" y="0"/>
              <a:ext cx="1286718" cy="812800"/>
            </a:xfrm>
            <a:custGeom>
              <a:avLst/>
              <a:gdLst/>
              <a:ahLst/>
              <a:cxnLst/>
              <a:rect l="l" t="t" r="r" b="b"/>
              <a:pathLst>
                <a:path w="1286718" h="812800">
                  <a:moveTo>
                    <a:pt x="0" y="0"/>
                  </a:moveTo>
                  <a:lnTo>
                    <a:pt x="1286718" y="0"/>
                  </a:lnTo>
                  <a:lnTo>
                    <a:pt x="1286718" y="812800"/>
                  </a:lnTo>
                  <a:lnTo>
                    <a:pt x="0" y="812800"/>
                  </a:lnTo>
                  <a:close/>
                </a:path>
              </a:pathLst>
            </a:custGeom>
            <a:solidFill>
              <a:srgbClr val="FEBA32"/>
            </a:solidFill>
          </p:spPr>
        </p:sp>
        <p:sp>
          <p:nvSpPr>
            <p:cNvPr id="6" name="TextBox 6"/>
            <p:cNvSpPr txBox="1"/>
            <p:nvPr/>
          </p:nvSpPr>
          <p:spPr>
            <a:xfrm>
              <a:off x="0" y="-95250"/>
              <a:ext cx="1286718" cy="908050"/>
            </a:xfrm>
            <a:prstGeom prst="rect">
              <a:avLst/>
            </a:prstGeom>
          </p:spPr>
          <p:txBody>
            <a:bodyPr lIns="50800" tIns="50800" rIns="50800" bIns="50800" rtlCol="0" anchor="ctr"/>
            <a:lstStyle/>
            <a:p>
              <a:pPr algn="ctr">
                <a:lnSpc>
                  <a:spcPts val="3213"/>
                </a:lnSpc>
              </a:pPr>
              <a:endParaRPr/>
            </a:p>
          </p:txBody>
        </p:sp>
      </p:grpSp>
      <p:grpSp>
        <p:nvGrpSpPr>
          <p:cNvPr id="7" name="Group 7"/>
          <p:cNvGrpSpPr/>
          <p:nvPr/>
        </p:nvGrpSpPr>
        <p:grpSpPr>
          <a:xfrm>
            <a:off x="1028700" y="1286779"/>
            <a:ext cx="11743947" cy="7418473"/>
            <a:chOff x="0" y="0"/>
            <a:chExt cx="1286718" cy="812800"/>
          </a:xfrm>
        </p:grpSpPr>
        <p:sp>
          <p:nvSpPr>
            <p:cNvPr id="8" name="Freeform 8"/>
            <p:cNvSpPr/>
            <p:nvPr/>
          </p:nvSpPr>
          <p:spPr>
            <a:xfrm>
              <a:off x="0" y="0"/>
              <a:ext cx="1286718" cy="812800"/>
            </a:xfrm>
            <a:custGeom>
              <a:avLst/>
              <a:gdLst/>
              <a:ahLst/>
              <a:cxnLst/>
              <a:rect l="l" t="t" r="r" b="b"/>
              <a:pathLst>
                <a:path w="1286718" h="812800">
                  <a:moveTo>
                    <a:pt x="0" y="0"/>
                  </a:moveTo>
                  <a:lnTo>
                    <a:pt x="1286718" y="0"/>
                  </a:lnTo>
                  <a:lnTo>
                    <a:pt x="1286718" y="812800"/>
                  </a:lnTo>
                  <a:lnTo>
                    <a:pt x="0" y="812800"/>
                  </a:lnTo>
                  <a:close/>
                </a:path>
              </a:pathLst>
            </a:custGeom>
            <a:solidFill>
              <a:srgbClr val="FFFFFF"/>
            </a:solidFill>
          </p:spPr>
        </p:sp>
        <p:sp>
          <p:nvSpPr>
            <p:cNvPr id="9" name="TextBox 9"/>
            <p:cNvSpPr txBox="1"/>
            <p:nvPr/>
          </p:nvSpPr>
          <p:spPr>
            <a:xfrm>
              <a:off x="0" y="-95250"/>
              <a:ext cx="1286718" cy="908050"/>
            </a:xfrm>
            <a:prstGeom prst="rect">
              <a:avLst/>
            </a:prstGeom>
          </p:spPr>
          <p:txBody>
            <a:bodyPr lIns="50800" tIns="50800" rIns="50800" bIns="50800" rtlCol="0" anchor="ctr"/>
            <a:lstStyle/>
            <a:p>
              <a:pPr algn="ctr">
                <a:lnSpc>
                  <a:spcPts val="3213"/>
                </a:lnSpc>
              </a:pPr>
              <a:endParaRPr/>
            </a:p>
          </p:txBody>
        </p:sp>
      </p:grpSp>
      <p:grpSp>
        <p:nvGrpSpPr>
          <p:cNvPr id="10" name="Group 10"/>
          <p:cNvGrpSpPr/>
          <p:nvPr/>
        </p:nvGrpSpPr>
        <p:grpSpPr>
          <a:xfrm>
            <a:off x="17200615" y="298796"/>
            <a:ext cx="2174770" cy="696247"/>
            <a:chOff x="0" y="0"/>
            <a:chExt cx="568013" cy="181848"/>
          </a:xfrm>
        </p:grpSpPr>
        <p:sp>
          <p:nvSpPr>
            <p:cNvPr id="11" name="Freeform 11"/>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12" name="TextBox 12"/>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13" name="TextBox 13"/>
          <p:cNvSpPr txBox="1"/>
          <p:nvPr/>
        </p:nvSpPr>
        <p:spPr>
          <a:xfrm>
            <a:off x="2129146" y="3788477"/>
            <a:ext cx="10364052" cy="2162433"/>
          </a:xfrm>
          <a:prstGeom prst="rect">
            <a:avLst/>
          </a:prstGeom>
        </p:spPr>
        <p:txBody>
          <a:bodyPr lIns="0" tIns="0" rIns="0" bIns="0" rtlCol="0" anchor="t">
            <a:spAutoFit/>
          </a:bodyPr>
          <a:lstStyle/>
          <a:p>
            <a:pPr algn="l">
              <a:lnSpc>
                <a:spcPts val="8787"/>
              </a:lnSpc>
            </a:pPr>
            <a:r>
              <a:rPr lang="en-US" sz="5199">
                <a:solidFill>
                  <a:srgbClr val="000000"/>
                </a:solidFill>
                <a:latin typeface="Arimo Bold"/>
                <a:ea typeface="Arimo Bold"/>
                <a:cs typeface="Arimo Bold"/>
                <a:sym typeface="Arimo Bold"/>
              </a:rPr>
              <a:t>it consists of raw facts.</a:t>
            </a:r>
          </a:p>
          <a:p>
            <a:pPr marL="0" lvl="0" indent="0" algn="l">
              <a:lnSpc>
                <a:spcPts val="8787"/>
              </a:lnSpc>
            </a:pPr>
            <a:r>
              <a:rPr lang="en-US" sz="5199">
                <a:solidFill>
                  <a:srgbClr val="000000"/>
                </a:solidFill>
                <a:latin typeface="Arimo"/>
                <a:ea typeface="Arimo"/>
                <a:cs typeface="Arimo"/>
                <a:sym typeface="Arimo"/>
              </a:rPr>
              <a:t>Examples 311, 18, Victoria</a:t>
            </a:r>
          </a:p>
        </p:txBody>
      </p:sp>
      <p:sp>
        <p:nvSpPr>
          <p:cNvPr id="14" name="TextBox 14"/>
          <p:cNvSpPr txBox="1"/>
          <p:nvPr/>
        </p:nvSpPr>
        <p:spPr>
          <a:xfrm>
            <a:off x="1830968" y="1601942"/>
            <a:ext cx="9634702" cy="2443710"/>
          </a:xfrm>
          <a:prstGeom prst="rect">
            <a:avLst/>
          </a:prstGeom>
        </p:spPr>
        <p:txBody>
          <a:bodyPr lIns="0" tIns="0" rIns="0" bIns="0" rtlCol="0" anchor="t">
            <a:spAutoFit/>
          </a:bodyPr>
          <a:lstStyle/>
          <a:p>
            <a:pPr algn="l">
              <a:lnSpc>
                <a:spcPts val="9349"/>
              </a:lnSpc>
            </a:pPr>
            <a:r>
              <a:rPr lang="en-US" sz="9638">
                <a:solidFill>
                  <a:srgbClr val="FEBA32"/>
                </a:solidFill>
                <a:latin typeface="Oswald Bold"/>
                <a:ea typeface="Oswald Bold"/>
                <a:cs typeface="Oswald Bold"/>
                <a:sym typeface="Oswald Bold"/>
              </a:rPr>
              <a:t> DATA</a:t>
            </a:r>
          </a:p>
          <a:p>
            <a:pPr marL="0" lvl="0" indent="0" algn="l">
              <a:lnSpc>
                <a:spcPts val="9349"/>
              </a:lnSpc>
              <a:spcBef>
                <a:spcPct val="0"/>
              </a:spcBef>
            </a:pPr>
            <a:endParaRPr lang="en-US" sz="9638">
              <a:solidFill>
                <a:srgbClr val="FEBA32"/>
              </a:solidFill>
              <a:latin typeface="Oswald Bold"/>
              <a:ea typeface="Oswald Bold"/>
              <a:cs typeface="Oswald Bold"/>
              <a:sym typeface="Oswald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1153556" y="0"/>
            <a:ext cx="7134444" cy="10287000"/>
            <a:chOff x="0" y="0"/>
            <a:chExt cx="9512593" cy="13716000"/>
          </a:xfrm>
        </p:grpSpPr>
        <p:pic>
          <p:nvPicPr>
            <p:cNvPr id="3" name="Picture 3"/>
            <p:cNvPicPr>
              <a:picLocks noChangeAspect="1"/>
            </p:cNvPicPr>
            <p:nvPr/>
          </p:nvPicPr>
          <p:blipFill>
            <a:blip r:embed="rId2"/>
            <a:srcRect l="26870" r="26870"/>
            <a:stretch>
              <a:fillRect/>
            </a:stretch>
          </p:blipFill>
          <p:spPr>
            <a:xfrm>
              <a:off x="0" y="0"/>
              <a:ext cx="9512593" cy="13716000"/>
            </a:xfrm>
            <a:prstGeom prst="rect">
              <a:avLst/>
            </a:prstGeom>
          </p:spPr>
        </p:pic>
      </p:grpSp>
      <p:grpSp>
        <p:nvGrpSpPr>
          <p:cNvPr id="4" name="Group 4"/>
          <p:cNvGrpSpPr/>
          <p:nvPr/>
        </p:nvGrpSpPr>
        <p:grpSpPr>
          <a:xfrm>
            <a:off x="756373" y="1692342"/>
            <a:ext cx="17052590" cy="7418473"/>
            <a:chOff x="0" y="0"/>
            <a:chExt cx="1868356" cy="812800"/>
          </a:xfrm>
        </p:grpSpPr>
        <p:sp>
          <p:nvSpPr>
            <p:cNvPr id="5" name="Freeform 5"/>
            <p:cNvSpPr/>
            <p:nvPr/>
          </p:nvSpPr>
          <p:spPr>
            <a:xfrm>
              <a:off x="0" y="0"/>
              <a:ext cx="1868356" cy="812800"/>
            </a:xfrm>
            <a:custGeom>
              <a:avLst/>
              <a:gdLst/>
              <a:ahLst/>
              <a:cxnLst/>
              <a:rect l="l" t="t" r="r" b="b"/>
              <a:pathLst>
                <a:path w="1868356" h="812800">
                  <a:moveTo>
                    <a:pt x="0" y="0"/>
                  </a:moveTo>
                  <a:lnTo>
                    <a:pt x="1868356" y="0"/>
                  </a:lnTo>
                  <a:lnTo>
                    <a:pt x="1868356" y="812800"/>
                  </a:lnTo>
                  <a:lnTo>
                    <a:pt x="0" y="812800"/>
                  </a:lnTo>
                  <a:close/>
                </a:path>
              </a:pathLst>
            </a:custGeom>
            <a:solidFill>
              <a:srgbClr val="FEBA32"/>
            </a:solidFill>
          </p:spPr>
        </p:sp>
        <p:sp>
          <p:nvSpPr>
            <p:cNvPr id="6" name="TextBox 6"/>
            <p:cNvSpPr txBox="1"/>
            <p:nvPr/>
          </p:nvSpPr>
          <p:spPr>
            <a:xfrm>
              <a:off x="0" y="-95250"/>
              <a:ext cx="1868356" cy="908050"/>
            </a:xfrm>
            <a:prstGeom prst="rect">
              <a:avLst/>
            </a:prstGeom>
          </p:spPr>
          <p:txBody>
            <a:bodyPr lIns="50800" tIns="50800" rIns="50800" bIns="50800" rtlCol="0" anchor="ctr"/>
            <a:lstStyle/>
            <a:p>
              <a:pPr algn="ctr">
                <a:lnSpc>
                  <a:spcPts val="3213"/>
                </a:lnSpc>
              </a:pPr>
              <a:endParaRPr/>
            </a:p>
          </p:txBody>
        </p:sp>
      </p:grpSp>
      <p:grpSp>
        <p:nvGrpSpPr>
          <p:cNvPr id="7" name="Group 7"/>
          <p:cNvGrpSpPr/>
          <p:nvPr/>
        </p:nvGrpSpPr>
        <p:grpSpPr>
          <a:xfrm>
            <a:off x="160316" y="1286779"/>
            <a:ext cx="17052590" cy="7418473"/>
            <a:chOff x="0" y="0"/>
            <a:chExt cx="1868356" cy="812800"/>
          </a:xfrm>
        </p:grpSpPr>
        <p:sp>
          <p:nvSpPr>
            <p:cNvPr id="8" name="Freeform 8"/>
            <p:cNvSpPr/>
            <p:nvPr/>
          </p:nvSpPr>
          <p:spPr>
            <a:xfrm>
              <a:off x="0" y="0"/>
              <a:ext cx="1868356" cy="812800"/>
            </a:xfrm>
            <a:custGeom>
              <a:avLst/>
              <a:gdLst/>
              <a:ahLst/>
              <a:cxnLst/>
              <a:rect l="l" t="t" r="r" b="b"/>
              <a:pathLst>
                <a:path w="1868356" h="812800">
                  <a:moveTo>
                    <a:pt x="0" y="0"/>
                  </a:moveTo>
                  <a:lnTo>
                    <a:pt x="1868356" y="0"/>
                  </a:lnTo>
                  <a:lnTo>
                    <a:pt x="1868356" y="812800"/>
                  </a:lnTo>
                  <a:lnTo>
                    <a:pt x="0" y="812800"/>
                  </a:lnTo>
                  <a:close/>
                </a:path>
              </a:pathLst>
            </a:custGeom>
            <a:solidFill>
              <a:srgbClr val="FFFFFF"/>
            </a:solidFill>
          </p:spPr>
        </p:sp>
        <p:sp>
          <p:nvSpPr>
            <p:cNvPr id="9" name="TextBox 9"/>
            <p:cNvSpPr txBox="1"/>
            <p:nvPr/>
          </p:nvSpPr>
          <p:spPr>
            <a:xfrm>
              <a:off x="0" y="-95250"/>
              <a:ext cx="1868356" cy="908050"/>
            </a:xfrm>
            <a:prstGeom prst="rect">
              <a:avLst/>
            </a:prstGeom>
          </p:spPr>
          <p:txBody>
            <a:bodyPr lIns="50800" tIns="50800" rIns="50800" bIns="50800" rtlCol="0" anchor="ctr"/>
            <a:lstStyle/>
            <a:p>
              <a:pPr algn="ctr">
                <a:lnSpc>
                  <a:spcPts val="3213"/>
                </a:lnSpc>
              </a:pPr>
              <a:endParaRPr/>
            </a:p>
          </p:txBody>
        </p:sp>
      </p:grpSp>
      <p:grpSp>
        <p:nvGrpSpPr>
          <p:cNvPr id="10" name="Group 10"/>
          <p:cNvGrpSpPr/>
          <p:nvPr/>
        </p:nvGrpSpPr>
        <p:grpSpPr>
          <a:xfrm>
            <a:off x="17200615" y="298796"/>
            <a:ext cx="2174770" cy="696247"/>
            <a:chOff x="0" y="0"/>
            <a:chExt cx="568013" cy="181848"/>
          </a:xfrm>
        </p:grpSpPr>
        <p:sp>
          <p:nvSpPr>
            <p:cNvPr id="11" name="Freeform 11"/>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12" name="TextBox 12"/>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13" name="Freeform 13"/>
          <p:cNvSpPr/>
          <p:nvPr/>
        </p:nvSpPr>
        <p:spPr>
          <a:xfrm>
            <a:off x="867472" y="4021385"/>
            <a:ext cx="4699867" cy="4127662"/>
          </a:xfrm>
          <a:custGeom>
            <a:avLst/>
            <a:gdLst/>
            <a:ahLst/>
            <a:cxnLst/>
            <a:rect l="l" t="t" r="r" b="b"/>
            <a:pathLst>
              <a:path w="4699867" h="4127662">
                <a:moveTo>
                  <a:pt x="0" y="0"/>
                </a:moveTo>
                <a:lnTo>
                  <a:pt x="4699867" y="0"/>
                </a:lnTo>
                <a:lnTo>
                  <a:pt x="4699867" y="4127662"/>
                </a:lnTo>
                <a:lnTo>
                  <a:pt x="0" y="4127662"/>
                </a:lnTo>
                <a:lnTo>
                  <a:pt x="0" y="0"/>
                </a:lnTo>
                <a:close/>
              </a:path>
            </a:pathLst>
          </a:custGeom>
          <a:blipFill>
            <a:blip r:embed="rId3"/>
            <a:stretch>
              <a:fillRect r="-210419"/>
            </a:stretch>
          </a:blipFill>
        </p:spPr>
      </p:sp>
      <p:sp>
        <p:nvSpPr>
          <p:cNvPr id="14" name="TextBox 14"/>
          <p:cNvSpPr txBox="1"/>
          <p:nvPr/>
        </p:nvSpPr>
        <p:spPr>
          <a:xfrm>
            <a:off x="1830968" y="2192492"/>
            <a:ext cx="9634702" cy="1262610"/>
          </a:xfrm>
          <a:prstGeom prst="rect">
            <a:avLst/>
          </a:prstGeom>
        </p:spPr>
        <p:txBody>
          <a:bodyPr lIns="0" tIns="0" rIns="0" bIns="0" rtlCol="0" anchor="t">
            <a:spAutoFit/>
          </a:bodyPr>
          <a:lstStyle/>
          <a:p>
            <a:pPr marL="0" lvl="0" indent="0" algn="l">
              <a:lnSpc>
                <a:spcPts val="9349"/>
              </a:lnSpc>
              <a:spcBef>
                <a:spcPct val="0"/>
              </a:spcBef>
            </a:pPr>
            <a:r>
              <a:rPr lang="en-US" sz="9638">
                <a:solidFill>
                  <a:srgbClr val="FEBA32"/>
                </a:solidFill>
                <a:latin typeface="Oswald Bold"/>
                <a:ea typeface="Oswald Bold"/>
                <a:cs typeface="Oswald Bold"/>
                <a:sym typeface="Oswald Bold"/>
              </a:rPr>
              <a:t>TYPES OF DATA</a:t>
            </a:r>
          </a:p>
        </p:txBody>
      </p:sp>
      <p:sp>
        <p:nvSpPr>
          <p:cNvPr id="15" name="Freeform 15"/>
          <p:cNvSpPr/>
          <p:nvPr/>
        </p:nvSpPr>
        <p:spPr>
          <a:xfrm>
            <a:off x="13029822" y="4021385"/>
            <a:ext cx="3219101" cy="4127662"/>
          </a:xfrm>
          <a:custGeom>
            <a:avLst/>
            <a:gdLst/>
            <a:ahLst/>
            <a:cxnLst/>
            <a:rect l="l" t="t" r="r" b="b"/>
            <a:pathLst>
              <a:path w="3219101" h="4127662">
                <a:moveTo>
                  <a:pt x="0" y="0"/>
                </a:moveTo>
                <a:lnTo>
                  <a:pt x="3219101" y="0"/>
                </a:lnTo>
                <a:lnTo>
                  <a:pt x="3219101" y="4127662"/>
                </a:lnTo>
                <a:lnTo>
                  <a:pt x="0" y="4127662"/>
                </a:lnTo>
                <a:lnTo>
                  <a:pt x="0" y="0"/>
                </a:lnTo>
                <a:close/>
              </a:path>
            </a:pathLst>
          </a:custGeom>
          <a:blipFill>
            <a:blip r:embed="rId3"/>
            <a:stretch>
              <a:fillRect l="-346398" r="-6811"/>
            </a:stretch>
          </a:blipFill>
        </p:spPr>
      </p:sp>
      <p:sp>
        <p:nvSpPr>
          <p:cNvPr id="16" name="Freeform 16"/>
          <p:cNvSpPr/>
          <p:nvPr/>
        </p:nvSpPr>
        <p:spPr>
          <a:xfrm>
            <a:off x="5865608" y="4021385"/>
            <a:ext cx="3278392" cy="4127662"/>
          </a:xfrm>
          <a:custGeom>
            <a:avLst/>
            <a:gdLst/>
            <a:ahLst/>
            <a:cxnLst/>
            <a:rect l="l" t="t" r="r" b="b"/>
            <a:pathLst>
              <a:path w="3278392" h="4127662">
                <a:moveTo>
                  <a:pt x="0" y="0"/>
                </a:moveTo>
                <a:lnTo>
                  <a:pt x="3278392" y="0"/>
                </a:lnTo>
                <a:lnTo>
                  <a:pt x="3278392" y="4127662"/>
                </a:lnTo>
                <a:lnTo>
                  <a:pt x="0" y="4127662"/>
                </a:lnTo>
                <a:lnTo>
                  <a:pt x="0" y="0"/>
                </a:lnTo>
                <a:close/>
              </a:path>
            </a:pathLst>
          </a:custGeom>
          <a:blipFill>
            <a:blip r:embed="rId3"/>
            <a:stretch>
              <a:fillRect l="-137615" r="-207398"/>
            </a:stretch>
          </a:blipFill>
        </p:spPr>
      </p:sp>
      <p:sp>
        <p:nvSpPr>
          <p:cNvPr id="17" name="Freeform 17"/>
          <p:cNvSpPr/>
          <p:nvPr/>
        </p:nvSpPr>
        <p:spPr>
          <a:xfrm>
            <a:off x="9398263" y="4021385"/>
            <a:ext cx="3374383" cy="4127662"/>
          </a:xfrm>
          <a:custGeom>
            <a:avLst/>
            <a:gdLst/>
            <a:ahLst/>
            <a:cxnLst/>
            <a:rect l="l" t="t" r="r" b="b"/>
            <a:pathLst>
              <a:path w="3374383" h="4127662">
                <a:moveTo>
                  <a:pt x="0" y="0"/>
                </a:moveTo>
                <a:lnTo>
                  <a:pt x="3374384" y="0"/>
                </a:lnTo>
                <a:lnTo>
                  <a:pt x="3374384" y="4127662"/>
                </a:lnTo>
                <a:lnTo>
                  <a:pt x="0" y="4127662"/>
                </a:lnTo>
                <a:lnTo>
                  <a:pt x="0" y="0"/>
                </a:lnTo>
                <a:close/>
              </a:path>
            </a:pathLst>
          </a:custGeom>
          <a:blipFill>
            <a:blip r:embed="rId3"/>
            <a:stretch>
              <a:fillRect l="-228049" r="-104305"/>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637045"/>
            <a:ext cx="15402100" cy="7418473"/>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a:p>
          </p:txBody>
        </p:sp>
      </p:grpSp>
      <p:grpSp>
        <p:nvGrpSpPr>
          <p:cNvPr id="6" name="Group 6"/>
          <p:cNvGrpSpPr/>
          <p:nvPr/>
        </p:nvGrpSpPr>
        <p:grpSpPr>
          <a:xfrm>
            <a:off x="1237701" y="1231482"/>
            <a:ext cx="15494396" cy="7418473"/>
            <a:chOff x="0" y="0"/>
            <a:chExt cx="1697633" cy="81280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a:p>
          </p:txBody>
        </p:sp>
      </p:grpSp>
      <p:sp>
        <p:nvSpPr>
          <p:cNvPr id="9" name="TextBox 9"/>
          <p:cNvSpPr txBox="1"/>
          <p:nvPr/>
        </p:nvSpPr>
        <p:spPr>
          <a:xfrm>
            <a:off x="2697410" y="3040817"/>
            <a:ext cx="12893180" cy="4595891"/>
          </a:xfrm>
          <a:prstGeom prst="rect">
            <a:avLst/>
          </a:prstGeom>
        </p:spPr>
        <p:txBody>
          <a:bodyPr lIns="0" tIns="0" rIns="0" bIns="0" rtlCol="0" anchor="t">
            <a:spAutoFit/>
          </a:bodyPr>
          <a:lstStyle/>
          <a:p>
            <a:pPr algn="ctr">
              <a:lnSpc>
                <a:spcPts val="17557"/>
              </a:lnSpc>
            </a:pPr>
            <a:r>
              <a:rPr lang="en-US" sz="18100">
                <a:solidFill>
                  <a:srgbClr val="000000"/>
                </a:solidFill>
                <a:latin typeface="Oswald"/>
                <a:ea typeface="Oswald"/>
                <a:cs typeface="Oswald"/>
                <a:sym typeface="Oswald"/>
              </a:rPr>
              <a:t>What is Information?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1153556" y="0"/>
            <a:ext cx="7134444" cy="10287000"/>
            <a:chOff x="0" y="0"/>
            <a:chExt cx="9512593" cy="13716000"/>
          </a:xfrm>
        </p:grpSpPr>
        <p:pic>
          <p:nvPicPr>
            <p:cNvPr id="3" name="Picture 3"/>
            <p:cNvPicPr>
              <a:picLocks noChangeAspect="1"/>
            </p:cNvPicPr>
            <p:nvPr/>
          </p:nvPicPr>
          <p:blipFill>
            <a:blip r:embed="rId2"/>
            <a:srcRect l="26870" r="26870"/>
            <a:stretch>
              <a:fillRect/>
            </a:stretch>
          </p:blipFill>
          <p:spPr>
            <a:xfrm>
              <a:off x="0" y="0"/>
              <a:ext cx="9512593" cy="13716000"/>
            </a:xfrm>
            <a:prstGeom prst="rect">
              <a:avLst/>
            </a:prstGeom>
          </p:spPr>
        </p:pic>
      </p:grpSp>
      <p:grpSp>
        <p:nvGrpSpPr>
          <p:cNvPr id="4" name="Group 4"/>
          <p:cNvGrpSpPr/>
          <p:nvPr/>
        </p:nvGrpSpPr>
        <p:grpSpPr>
          <a:xfrm>
            <a:off x="1439199" y="1692342"/>
            <a:ext cx="11743947" cy="7418473"/>
            <a:chOff x="0" y="0"/>
            <a:chExt cx="1286718" cy="812800"/>
          </a:xfrm>
        </p:grpSpPr>
        <p:sp>
          <p:nvSpPr>
            <p:cNvPr id="5" name="Freeform 5"/>
            <p:cNvSpPr/>
            <p:nvPr/>
          </p:nvSpPr>
          <p:spPr>
            <a:xfrm>
              <a:off x="0" y="0"/>
              <a:ext cx="1286718" cy="812800"/>
            </a:xfrm>
            <a:custGeom>
              <a:avLst/>
              <a:gdLst/>
              <a:ahLst/>
              <a:cxnLst/>
              <a:rect l="l" t="t" r="r" b="b"/>
              <a:pathLst>
                <a:path w="1286718" h="812800">
                  <a:moveTo>
                    <a:pt x="0" y="0"/>
                  </a:moveTo>
                  <a:lnTo>
                    <a:pt x="1286718" y="0"/>
                  </a:lnTo>
                  <a:lnTo>
                    <a:pt x="1286718" y="812800"/>
                  </a:lnTo>
                  <a:lnTo>
                    <a:pt x="0" y="812800"/>
                  </a:lnTo>
                  <a:close/>
                </a:path>
              </a:pathLst>
            </a:custGeom>
            <a:solidFill>
              <a:srgbClr val="FEBA32"/>
            </a:solidFill>
          </p:spPr>
        </p:sp>
        <p:sp>
          <p:nvSpPr>
            <p:cNvPr id="6" name="TextBox 6"/>
            <p:cNvSpPr txBox="1"/>
            <p:nvPr/>
          </p:nvSpPr>
          <p:spPr>
            <a:xfrm>
              <a:off x="0" y="-95250"/>
              <a:ext cx="1286718" cy="908050"/>
            </a:xfrm>
            <a:prstGeom prst="rect">
              <a:avLst/>
            </a:prstGeom>
          </p:spPr>
          <p:txBody>
            <a:bodyPr lIns="50800" tIns="50800" rIns="50800" bIns="50800" rtlCol="0" anchor="ctr"/>
            <a:lstStyle/>
            <a:p>
              <a:pPr algn="ctr">
                <a:lnSpc>
                  <a:spcPts val="3213"/>
                </a:lnSpc>
              </a:pPr>
              <a:endParaRPr/>
            </a:p>
          </p:txBody>
        </p:sp>
      </p:grpSp>
      <p:grpSp>
        <p:nvGrpSpPr>
          <p:cNvPr id="7" name="Group 7"/>
          <p:cNvGrpSpPr/>
          <p:nvPr/>
        </p:nvGrpSpPr>
        <p:grpSpPr>
          <a:xfrm>
            <a:off x="1028700" y="1286779"/>
            <a:ext cx="11743947" cy="7418473"/>
            <a:chOff x="0" y="0"/>
            <a:chExt cx="1286718" cy="812800"/>
          </a:xfrm>
        </p:grpSpPr>
        <p:sp>
          <p:nvSpPr>
            <p:cNvPr id="8" name="Freeform 8"/>
            <p:cNvSpPr/>
            <p:nvPr/>
          </p:nvSpPr>
          <p:spPr>
            <a:xfrm>
              <a:off x="0" y="0"/>
              <a:ext cx="1286718" cy="812800"/>
            </a:xfrm>
            <a:custGeom>
              <a:avLst/>
              <a:gdLst/>
              <a:ahLst/>
              <a:cxnLst/>
              <a:rect l="l" t="t" r="r" b="b"/>
              <a:pathLst>
                <a:path w="1286718" h="812800">
                  <a:moveTo>
                    <a:pt x="0" y="0"/>
                  </a:moveTo>
                  <a:lnTo>
                    <a:pt x="1286718" y="0"/>
                  </a:lnTo>
                  <a:lnTo>
                    <a:pt x="1286718" y="812800"/>
                  </a:lnTo>
                  <a:lnTo>
                    <a:pt x="0" y="812800"/>
                  </a:lnTo>
                  <a:close/>
                </a:path>
              </a:pathLst>
            </a:custGeom>
            <a:solidFill>
              <a:srgbClr val="FFFFFF"/>
            </a:solidFill>
          </p:spPr>
        </p:sp>
        <p:sp>
          <p:nvSpPr>
            <p:cNvPr id="9" name="TextBox 9"/>
            <p:cNvSpPr txBox="1"/>
            <p:nvPr/>
          </p:nvSpPr>
          <p:spPr>
            <a:xfrm>
              <a:off x="0" y="-95250"/>
              <a:ext cx="1286718" cy="908050"/>
            </a:xfrm>
            <a:prstGeom prst="rect">
              <a:avLst/>
            </a:prstGeom>
          </p:spPr>
          <p:txBody>
            <a:bodyPr lIns="50800" tIns="50800" rIns="50800" bIns="50800" rtlCol="0" anchor="ctr"/>
            <a:lstStyle/>
            <a:p>
              <a:pPr algn="ctr">
                <a:lnSpc>
                  <a:spcPts val="3213"/>
                </a:lnSpc>
              </a:pPr>
              <a:endParaRPr/>
            </a:p>
          </p:txBody>
        </p:sp>
      </p:grpSp>
      <p:grpSp>
        <p:nvGrpSpPr>
          <p:cNvPr id="10" name="Group 10"/>
          <p:cNvGrpSpPr/>
          <p:nvPr/>
        </p:nvGrpSpPr>
        <p:grpSpPr>
          <a:xfrm>
            <a:off x="17200615" y="298796"/>
            <a:ext cx="2174770" cy="696247"/>
            <a:chOff x="0" y="0"/>
            <a:chExt cx="568013" cy="181848"/>
          </a:xfrm>
        </p:grpSpPr>
        <p:sp>
          <p:nvSpPr>
            <p:cNvPr id="11" name="Freeform 11"/>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12" name="TextBox 12"/>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13" name="TextBox 13"/>
          <p:cNvSpPr txBox="1"/>
          <p:nvPr/>
        </p:nvSpPr>
        <p:spPr>
          <a:xfrm>
            <a:off x="1830968" y="3646909"/>
            <a:ext cx="10364052" cy="4391283"/>
          </a:xfrm>
          <a:prstGeom prst="rect">
            <a:avLst/>
          </a:prstGeom>
        </p:spPr>
        <p:txBody>
          <a:bodyPr lIns="0" tIns="0" rIns="0" bIns="0" rtlCol="0" anchor="t">
            <a:spAutoFit/>
          </a:bodyPr>
          <a:lstStyle/>
          <a:p>
            <a:pPr marL="0" lvl="0" indent="0" algn="l">
              <a:lnSpc>
                <a:spcPts val="8787"/>
              </a:lnSpc>
            </a:pPr>
            <a:r>
              <a:rPr lang="en-US" sz="5199">
                <a:solidFill>
                  <a:srgbClr val="000000"/>
                </a:solidFill>
                <a:latin typeface="Arimo"/>
                <a:ea typeface="Arimo"/>
                <a:cs typeface="Arimo"/>
                <a:sym typeface="Arimo"/>
              </a:rPr>
              <a:t>It is a collection of data organized and processed so that it has additional value beyond the value of the individual facts.</a:t>
            </a:r>
          </a:p>
        </p:txBody>
      </p:sp>
      <p:sp>
        <p:nvSpPr>
          <p:cNvPr id="14" name="TextBox 14"/>
          <p:cNvSpPr txBox="1"/>
          <p:nvPr/>
        </p:nvSpPr>
        <p:spPr>
          <a:xfrm>
            <a:off x="1830968" y="1601942"/>
            <a:ext cx="9634702" cy="2443710"/>
          </a:xfrm>
          <a:prstGeom prst="rect">
            <a:avLst/>
          </a:prstGeom>
        </p:spPr>
        <p:txBody>
          <a:bodyPr lIns="0" tIns="0" rIns="0" bIns="0" rtlCol="0" anchor="t">
            <a:spAutoFit/>
          </a:bodyPr>
          <a:lstStyle/>
          <a:p>
            <a:pPr algn="l">
              <a:lnSpc>
                <a:spcPts val="9349"/>
              </a:lnSpc>
            </a:pPr>
            <a:r>
              <a:rPr lang="en-US" sz="9638">
                <a:solidFill>
                  <a:srgbClr val="FEBA32"/>
                </a:solidFill>
                <a:latin typeface="Oswald Bold"/>
                <a:ea typeface="Oswald Bold"/>
                <a:cs typeface="Oswald Bold"/>
                <a:sym typeface="Oswald Bold"/>
              </a:rPr>
              <a:t> INFORMATION</a:t>
            </a:r>
          </a:p>
          <a:p>
            <a:pPr marL="0" lvl="0" indent="0" algn="l">
              <a:lnSpc>
                <a:spcPts val="9349"/>
              </a:lnSpc>
              <a:spcBef>
                <a:spcPct val="0"/>
              </a:spcBef>
            </a:pPr>
            <a:endParaRPr lang="en-US" sz="9638">
              <a:solidFill>
                <a:srgbClr val="FEBA32"/>
              </a:solidFill>
              <a:latin typeface="Oswald Bold"/>
              <a:ea typeface="Oswald Bold"/>
              <a:cs typeface="Oswald Bold"/>
              <a:sym typeface="Oswald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1153556" y="0"/>
            <a:ext cx="7134444" cy="10287000"/>
            <a:chOff x="0" y="0"/>
            <a:chExt cx="9512593" cy="13716000"/>
          </a:xfrm>
        </p:grpSpPr>
        <p:pic>
          <p:nvPicPr>
            <p:cNvPr id="3" name="Picture 3"/>
            <p:cNvPicPr>
              <a:picLocks noChangeAspect="1"/>
            </p:cNvPicPr>
            <p:nvPr/>
          </p:nvPicPr>
          <p:blipFill>
            <a:blip r:embed="rId2"/>
            <a:srcRect l="26870" r="26870"/>
            <a:stretch>
              <a:fillRect/>
            </a:stretch>
          </p:blipFill>
          <p:spPr>
            <a:xfrm>
              <a:off x="0" y="0"/>
              <a:ext cx="9512593" cy="13716000"/>
            </a:xfrm>
            <a:prstGeom prst="rect">
              <a:avLst/>
            </a:prstGeom>
          </p:spPr>
        </p:pic>
      </p:grpSp>
      <p:grpSp>
        <p:nvGrpSpPr>
          <p:cNvPr id="4" name="Group 4"/>
          <p:cNvGrpSpPr/>
          <p:nvPr/>
        </p:nvGrpSpPr>
        <p:grpSpPr>
          <a:xfrm>
            <a:off x="1439199" y="1692342"/>
            <a:ext cx="11743947" cy="7418473"/>
            <a:chOff x="0" y="0"/>
            <a:chExt cx="1286718" cy="812800"/>
          </a:xfrm>
        </p:grpSpPr>
        <p:sp>
          <p:nvSpPr>
            <p:cNvPr id="5" name="Freeform 5"/>
            <p:cNvSpPr/>
            <p:nvPr/>
          </p:nvSpPr>
          <p:spPr>
            <a:xfrm>
              <a:off x="0" y="0"/>
              <a:ext cx="1286718" cy="812800"/>
            </a:xfrm>
            <a:custGeom>
              <a:avLst/>
              <a:gdLst/>
              <a:ahLst/>
              <a:cxnLst/>
              <a:rect l="l" t="t" r="r" b="b"/>
              <a:pathLst>
                <a:path w="1286718" h="812800">
                  <a:moveTo>
                    <a:pt x="0" y="0"/>
                  </a:moveTo>
                  <a:lnTo>
                    <a:pt x="1286718" y="0"/>
                  </a:lnTo>
                  <a:lnTo>
                    <a:pt x="1286718" y="812800"/>
                  </a:lnTo>
                  <a:lnTo>
                    <a:pt x="0" y="812800"/>
                  </a:lnTo>
                  <a:close/>
                </a:path>
              </a:pathLst>
            </a:custGeom>
            <a:solidFill>
              <a:srgbClr val="FEBA32"/>
            </a:solidFill>
          </p:spPr>
        </p:sp>
        <p:sp>
          <p:nvSpPr>
            <p:cNvPr id="6" name="TextBox 6"/>
            <p:cNvSpPr txBox="1"/>
            <p:nvPr/>
          </p:nvSpPr>
          <p:spPr>
            <a:xfrm>
              <a:off x="0" y="-95250"/>
              <a:ext cx="1286718" cy="908050"/>
            </a:xfrm>
            <a:prstGeom prst="rect">
              <a:avLst/>
            </a:prstGeom>
          </p:spPr>
          <p:txBody>
            <a:bodyPr lIns="50800" tIns="50800" rIns="50800" bIns="50800" rtlCol="0" anchor="ctr"/>
            <a:lstStyle/>
            <a:p>
              <a:pPr algn="ctr">
                <a:lnSpc>
                  <a:spcPts val="3213"/>
                </a:lnSpc>
              </a:pPr>
              <a:endParaRPr/>
            </a:p>
          </p:txBody>
        </p:sp>
      </p:grpSp>
      <p:grpSp>
        <p:nvGrpSpPr>
          <p:cNvPr id="7" name="Group 7"/>
          <p:cNvGrpSpPr/>
          <p:nvPr/>
        </p:nvGrpSpPr>
        <p:grpSpPr>
          <a:xfrm>
            <a:off x="1047750" y="1286779"/>
            <a:ext cx="11743947" cy="7418473"/>
            <a:chOff x="0" y="0"/>
            <a:chExt cx="1286718" cy="812800"/>
          </a:xfrm>
        </p:grpSpPr>
        <p:sp>
          <p:nvSpPr>
            <p:cNvPr id="8" name="Freeform 8"/>
            <p:cNvSpPr/>
            <p:nvPr/>
          </p:nvSpPr>
          <p:spPr>
            <a:xfrm>
              <a:off x="0" y="0"/>
              <a:ext cx="1286718" cy="812800"/>
            </a:xfrm>
            <a:custGeom>
              <a:avLst/>
              <a:gdLst/>
              <a:ahLst/>
              <a:cxnLst/>
              <a:rect l="l" t="t" r="r" b="b"/>
              <a:pathLst>
                <a:path w="1286718" h="812800">
                  <a:moveTo>
                    <a:pt x="0" y="0"/>
                  </a:moveTo>
                  <a:lnTo>
                    <a:pt x="1286718" y="0"/>
                  </a:lnTo>
                  <a:lnTo>
                    <a:pt x="1286718" y="812800"/>
                  </a:lnTo>
                  <a:lnTo>
                    <a:pt x="0" y="812800"/>
                  </a:lnTo>
                  <a:close/>
                </a:path>
              </a:pathLst>
            </a:custGeom>
            <a:solidFill>
              <a:srgbClr val="FFFFFF"/>
            </a:solidFill>
          </p:spPr>
        </p:sp>
        <p:sp>
          <p:nvSpPr>
            <p:cNvPr id="9" name="TextBox 9"/>
            <p:cNvSpPr txBox="1"/>
            <p:nvPr/>
          </p:nvSpPr>
          <p:spPr>
            <a:xfrm>
              <a:off x="0" y="-95250"/>
              <a:ext cx="1286718" cy="908050"/>
            </a:xfrm>
            <a:prstGeom prst="rect">
              <a:avLst/>
            </a:prstGeom>
          </p:spPr>
          <p:txBody>
            <a:bodyPr lIns="50800" tIns="50800" rIns="50800" bIns="50800" rtlCol="0" anchor="ctr"/>
            <a:lstStyle/>
            <a:p>
              <a:pPr algn="ctr">
                <a:lnSpc>
                  <a:spcPts val="3213"/>
                </a:lnSpc>
              </a:pPr>
              <a:endParaRPr/>
            </a:p>
          </p:txBody>
        </p:sp>
      </p:grpSp>
      <p:grpSp>
        <p:nvGrpSpPr>
          <p:cNvPr id="10" name="Group 10"/>
          <p:cNvGrpSpPr/>
          <p:nvPr/>
        </p:nvGrpSpPr>
        <p:grpSpPr>
          <a:xfrm>
            <a:off x="17200615" y="298796"/>
            <a:ext cx="2174770" cy="696247"/>
            <a:chOff x="0" y="0"/>
            <a:chExt cx="568013" cy="181848"/>
          </a:xfrm>
        </p:grpSpPr>
        <p:sp>
          <p:nvSpPr>
            <p:cNvPr id="11" name="Freeform 11"/>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12" name="TextBox 12"/>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grpSp>
        <p:nvGrpSpPr>
          <p:cNvPr id="13" name="Group 13"/>
          <p:cNvGrpSpPr/>
          <p:nvPr/>
        </p:nvGrpSpPr>
        <p:grpSpPr>
          <a:xfrm>
            <a:off x="4992887" y="6273410"/>
            <a:ext cx="3815573" cy="2110282"/>
            <a:chOff x="0" y="0"/>
            <a:chExt cx="1004925" cy="555794"/>
          </a:xfrm>
        </p:grpSpPr>
        <p:sp>
          <p:nvSpPr>
            <p:cNvPr id="14" name="Freeform 14"/>
            <p:cNvSpPr/>
            <p:nvPr/>
          </p:nvSpPr>
          <p:spPr>
            <a:xfrm>
              <a:off x="0" y="0"/>
              <a:ext cx="1004925" cy="555794"/>
            </a:xfrm>
            <a:custGeom>
              <a:avLst/>
              <a:gdLst/>
              <a:ahLst/>
              <a:cxnLst/>
              <a:rect l="l" t="t" r="r" b="b"/>
              <a:pathLst>
                <a:path w="1004925" h="555794">
                  <a:moveTo>
                    <a:pt x="0" y="0"/>
                  </a:moveTo>
                  <a:lnTo>
                    <a:pt x="1004925" y="0"/>
                  </a:lnTo>
                  <a:lnTo>
                    <a:pt x="1004925" y="555794"/>
                  </a:lnTo>
                  <a:lnTo>
                    <a:pt x="0" y="555794"/>
                  </a:lnTo>
                  <a:close/>
                </a:path>
              </a:pathLst>
            </a:custGeom>
            <a:solidFill>
              <a:srgbClr val="505A6A"/>
            </a:solidFill>
          </p:spPr>
        </p:sp>
        <p:sp>
          <p:nvSpPr>
            <p:cNvPr id="15" name="TextBox 15"/>
            <p:cNvSpPr txBox="1"/>
            <p:nvPr/>
          </p:nvSpPr>
          <p:spPr>
            <a:xfrm>
              <a:off x="0" y="-152400"/>
              <a:ext cx="1004925" cy="708194"/>
            </a:xfrm>
            <a:prstGeom prst="rect">
              <a:avLst/>
            </a:prstGeom>
          </p:spPr>
          <p:txBody>
            <a:bodyPr lIns="50800" tIns="50800" rIns="50800" bIns="50800" rtlCol="0" anchor="ctr"/>
            <a:lstStyle/>
            <a:p>
              <a:pPr algn="ctr">
                <a:lnSpc>
                  <a:spcPts val="5508"/>
                </a:lnSpc>
              </a:pPr>
              <a:r>
                <a:rPr lang="en-US" sz="3359" spc="-100">
                  <a:solidFill>
                    <a:srgbClr val="FFFFFF"/>
                  </a:solidFill>
                  <a:latin typeface="Courier Prime"/>
                  <a:ea typeface="Courier Prime"/>
                  <a:cs typeface="Courier Prime"/>
                  <a:sym typeface="Courier Prime"/>
                </a:rPr>
                <a:t>311</a:t>
              </a:r>
            </a:p>
            <a:p>
              <a:pPr algn="ctr">
                <a:lnSpc>
                  <a:spcPts val="5508"/>
                </a:lnSpc>
              </a:pPr>
              <a:r>
                <a:rPr lang="en-US" sz="3359" spc="-100">
                  <a:solidFill>
                    <a:srgbClr val="FFFFFF"/>
                  </a:solidFill>
                  <a:latin typeface="Courier Prime"/>
                  <a:ea typeface="Courier Prime"/>
                  <a:cs typeface="Courier Prime"/>
                  <a:sym typeface="Courier Prime"/>
                </a:rPr>
                <a:t>Sale for August 1, 2024</a:t>
              </a:r>
            </a:p>
          </p:txBody>
        </p:sp>
      </p:grpSp>
      <p:sp>
        <p:nvSpPr>
          <p:cNvPr id="16" name="Freeform 16"/>
          <p:cNvSpPr/>
          <p:nvPr/>
        </p:nvSpPr>
        <p:spPr>
          <a:xfrm>
            <a:off x="6353897" y="4758283"/>
            <a:ext cx="1416112" cy="1416112"/>
          </a:xfrm>
          <a:custGeom>
            <a:avLst/>
            <a:gdLst/>
            <a:ahLst/>
            <a:cxnLst/>
            <a:rect l="l" t="t" r="r" b="b"/>
            <a:pathLst>
              <a:path w="1416112" h="1416112">
                <a:moveTo>
                  <a:pt x="0" y="0"/>
                </a:moveTo>
                <a:lnTo>
                  <a:pt x="1416111" y="0"/>
                </a:lnTo>
                <a:lnTo>
                  <a:pt x="1416111" y="1416112"/>
                </a:lnTo>
                <a:lnTo>
                  <a:pt x="0" y="1416112"/>
                </a:lnTo>
                <a:lnTo>
                  <a:pt x="0" y="0"/>
                </a:lnTo>
                <a:close/>
              </a:path>
            </a:pathLst>
          </a:custGeom>
          <a:blipFill>
            <a:blip r:embed="rId3"/>
            <a:stretch>
              <a:fillRect/>
            </a:stretch>
          </a:blipFill>
        </p:spPr>
      </p:sp>
      <p:sp>
        <p:nvSpPr>
          <p:cNvPr id="17" name="TextBox 17"/>
          <p:cNvSpPr txBox="1"/>
          <p:nvPr/>
        </p:nvSpPr>
        <p:spPr>
          <a:xfrm>
            <a:off x="1588999" y="3630153"/>
            <a:ext cx="10118638" cy="1038807"/>
          </a:xfrm>
          <a:prstGeom prst="rect">
            <a:avLst/>
          </a:prstGeom>
        </p:spPr>
        <p:txBody>
          <a:bodyPr lIns="0" tIns="0" rIns="0" bIns="0" rtlCol="0" anchor="t">
            <a:spAutoFit/>
          </a:bodyPr>
          <a:lstStyle/>
          <a:p>
            <a:pPr marL="0" lvl="0" indent="0" algn="l">
              <a:lnSpc>
                <a:spcPts val="8579"/>
              </a:lnSpc>
            </a:pPr>
            <a:r>
              <a:rPr lang="en-US" sz="5076">
                <a:solidFill>
                  <a:srgbClr val="000000"/>
                </a:solidFill>
                <a:latin typeface="Arimo"/>
                <a:ea typeface="Arimo"/>
                <a:cs typeface="Arimo"/>
                <a:sym typeface="Arimo"/>
              </a:rPr>
              <a:t>Example: </a:t>
            </a:r>
          </a:p>
        </p:txBody>
      </p:sp>
      <p:sp>
        <p:nvSpPr>
          <p:cNvPr id="18" name="TextBox 18"/>
          <p:cNvSpPr txBox="1"/>
          <p:nvPr/>
        </p:nvSpPr>
        <p:spPr>
          <a:xfrm>
            <a:off x="1830968" y="1601942"/>
            <a:ext cx="9634702" cy="2443710"/>
          </a:xfrm>
          <a:prstGeom prst="rect">
            <a:avLst/>
          </a:prstGeom>
        </p:spPr>
        <p:txBody>
          <a:bodyPr lIns="0" tIns="0" rIns="0" bIns="0" rtlCol="0" anchor="t">
            <a:spAutoFit/>
          </a:bodyPr>
          <a:lstStyle/>
          <a:p>
            <a:pPr algn="l">
              <a:lnSpc>
                <a:spcPts val="9349"/>
              </a:lnSpc>
            </a:pPr>
            <a:r>
              <a:rPr lang="en-US" sz="9638">
                <a:solidFill>
                  <a:srgbClr val="FEBA32"/>
                </a:solidFill>
                <a:latin typeface="Oswald Bold"/>
                <a:ea typeface="Oswald Bold"/>
                <a:cs typeface="Oswald Bold"/>
                <a:sym typeface="Oswald Bold"/>
              </a:rPr>
              <a:t> INFORMATION</a:t>
            </a:r>
          </a:p>
          <a:p>
            <a:pPr marL="0" lvl="0" indent="0" algn="l">
              <a:lnSpc>
                <a:spcPts val="9349"/>
              </a:lnSpc>
              <a:spcBef>
                <a:spcPct val="0"/>
              </a:spcBef>
            </a:pPr>
            <a:endParaRPr lang="en-US" sz="9638">
              <a:solidFill>
                <a:srgbClr val="FEBA32"/>
              </a:solidFill>
              <a:latin typeface="Oswald Bold"/>
              <a:ea typeface="Oswald Bold"/>
              <a:cs typeface="Oswald Bold"/>
              <a:sym typeface="Oswald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598485" y="-603772"/>
            <a:ext cx="4967219" cy="11216898"/>
            <a:chOff x="0" y="0"/>
            <a:chExt cx="2117230" cy="4781095"/>
          </a:xfrm>
        </p:grpSpPr>
        <p:sp>
          <p:nvSpPr>
            <p:cNvPr id="3" name="Freeform 3"/>
            <p:cNvSpPr/>
            <p:nvPr/>
          </p:nvSpPr>
          <p:spPr>
            <a:xfrm>
              <a:off x="0" y="0"/>
              <a:ext cx="2117230" cy="4781095"/>
            </a:xfrm>
            <a:custGeom>
              <a:avLst/>
              <a:gdLst/>
              <a:ahLst/>
              <a:cxnLst/>
              <a:rect l="l" t="t" r="r" b="b"/>
              <a:pathLst>
                <a:path w="2117230" h="4781095">
                  <a:moveTo>
                    <a:pt x="0" y="0"/>
                  </a:moveTo>
                  <a:lnTo>
                    <a:pt x="2117230" y="0"/>
                  </a:lnTo>
                  <a:lnTo>
                    <a:pt x="2117230" y="4781095"/>
                  </a:lnTo>
                  <a:lnTo>
                    <a:pt x="0" y="4781095"/>
                  </a:lnTo>
                  <a:close/>
                </a:path>
              </a:pathLst>
            </a:custGeom>
            <a:solidFill>
              <a:srgbClr val="000000"/>
            </a:solidFill>
          </p:spPr>
        </p:sp>
        <p:sp>
          <p:nvSpPr>
            <p:cNvPr id="4" name="TextBox 4"/>
            <p:cNvSpPr txBox="1"/>
            <p:nvPr/>
          </p:nvSpPr>
          <p:spPr>
            <a:xfrm>
              <a:off x="0" y="-95250"/>
              <a:ext cx="2117230" cy="4876345"/>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14835526" y="-464949"/>
            <a:ext cx="4967219" cy="11216898"/>
            <a:chOff x="0" y="0"/>
            <a:chExt cx="2117230" cy="4781095"/>
          </a:xfrm>
        </p:grpSpPr>
        <p:sp>
          <p:nvSpPr>
            <p:cNvPr id="6" name="Freeform 6"/>
            <p:cNvSpPr/>
            <p:nvPr/>
          </p:nvSpPr>
          <p:spPr>
            <a:xfrm>
              <a:off x="0" y="0"/>
              <a:ext cx="2117230" cy="4781095"/>
            </a:xfrm>
            <a:custGeom>
              <a:avLst/>
              <a:gdLst/>
              <a:ahLst/>
              <a:cxnLst/>
              <a:rect l="l" t="t" r="r" b="b"/>
              <a:pathLst>
                <a:path w="2117230" h="4781095">
                  <a:moveTo>
                    <a:pt x="0" y="0"/>
                  </a:moveTo>
                  <a:lnTo>
                    <a:pt x="2117230" y="0"/>
                  </a:lnTo>
                  <a:lnTo>
                    <a:pt x="2117230" y="4781095"/>
                  </a:lnTo>
                  <a:lnTo>
                    <a:pt x="0" y="4781095"/>
                  </a:lnTo>
                  <a:close/>
                </a:path>
              </a:pathLst>
            </a:custGeom>
            <a:solidFill>
              <a:srgbClr val="FEBA32"/>
            </a:solidFill>
          </p:spPr>
        </p:sp>
        <p:sp>
          <p:nvSpPr>
            <p:cNvPr id="7" name="TextBox 7"/>
            <p:cNvSpPr txBox="1"/>
            <p:nvPr/>
          </p:nvSpPr>
          <p:spPr>
            <a:xfrm>
              <a:off x="0" y="-95250"/>
              <a:ext cx="2117230" cy="4876345"/>
            </a:xfrm>
            <a:prstGeom prst="rect">
              <a:avLst/>
            </a:prstGeom>
          </p:spPr>
          <p:txBody>
            <a:bodyPr lIns="50800" tIns="50800" rIns="50800" bIns="50800" rtlCol="0" anchor="ctr"/>
            <a:lstStyle/>
            <a:p>
              <a:pPr algn="ctr">
                <a:lnSpc>
                  <a:spcPts val="3213"/>
                </a:lnSpc>
              </a:pPr>
              <a:endParaRPr/>
            </a:p>
          </p:txBody>
        </p:sp>
      </p:grpSp>
      <p:sp>
        <p:nvSpPr>
          <p:cNvPr id="8" name="Freeform 8"/>
          <p:cNvSpPr/>
          <p:nvPr/>
        </p:nvSpPr>
        <p:spPr>
          <a:xfrm>
            <a:off x="2053810" y="1917852"/>
            <a:ext cx="15265326" cy="8369148"/>
          </a:xfrm>
          <a:custGeom>
            <a:avLst/>
            <a:gdLst/>
            <a:ahLst/>
            <a:cxnLst/>
            <a:rect l="l" t="t" r="r" b="b"/>
            <a:pathLst>
              <a:path w="15265326" h="8369148">
                <a:moveTo>
                  <a:pt x="0" y="0"/>
                </a:moveTo>
                <a:lnTo>
                  <a:pt x="15265326" y="0"/>
                </a:lnTo>
                <a:lnTo>
                  <a:pt x="15265326" y="8369148"/>
                </a:lnTo>
                <a:lnTo>
                  <a:pt x="0" y="8369148"/>
                </a:lnTo>
                <a:lnTo>
                  <a:pt x="0" y="0"/>
                </a:lnTo>
                <a:close/>
              </a:path>
            </a:pathLst>
          </a:custGeom>
          <a:blipFill>
            <a:blip r:embed="rId2"/>
            <a:stretch>
              <a:fillRect/>
            </a:stretch>
          </a:blipFill>
        </p:spPr>
      </p:sp>
      <p:sp>
        <p:nvSpPr>
          <p:cNvPr id="9" name="TextBox 9"/>
          <p:cNvSpPr txBox="1"/>
          <p:nvPr/>
        </p:nvSpPr>
        <p:spPr>
          <a:xfrm>
            <a:off x="1447639" y="735454"/>
            <a:ext cx="13033340" cy="951754"/>
          </a:xfrm>
          <a:prstGeom prst="rect">
            <a:avLst/>
          </a:prstGeom>
        </p:spPr>
        <p:txBody>
          <a:bodyPr lIns="0" tIns="0" rIns="0" bIns="0" rtlCol="0" anchor="t">
            <a:spAutoFit/>
          </a:bodyPr>
          <a:lstStyle/>
          <a:p>
            <a:pPr marL="0" lvl="0" indent="0" algn="l">
              <a:lnSpc>
                <a:spcPts val="7360"/>
              </a:lnSpc>
              <a:spcBef>
                <a:spcPct val="0"/>
              </a:spcBef>
            </a:pPr>
            <a:r>
              <a:rPr lang="en-US" sz="6691">
                <a:solidFill>
                  <a:srgbClr val="FEBA32"/>
                </a:solidFill>
                <a:latin typeface="Oswald Bold"/>
                <a:ea typeface="Oswald Bold"/>
                <a:cs typeface="Oswald Bold"/>
                <a:sym typeface="Oswald Bold"/>
              </a:rPr>
              <a:t>EXAMPLE OF DATA AND INFORMATION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829</Words>
  <Application>Microsoft Office PowerPoint</Application>
  <PresentationFormat>Custom</PresentationFormat>
  <Paragraphs>112</Paragraphs>
  <Slides>32</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Helios Bold</vt:lpstr>
      <vt:lpstr>Arimo Bold</vt:lpstr>
      <vt:lpstr>Oswald Bold</vt:lpstr>
      <vt:lpstr>Calibri</vt:lpstr>
      <vt:lpstr>Courier Prime Bold</vt:lpstr>
      <vt:lpstr>Courier Prime</vt:lpstr>
      <vt:lpstr>Arimo</vt:lpstr>
      <vt:lpstr>Helios</vt:lpstr>
      <vt:lpstr>Arial</vt:lpstr>
      <vt:lpstr>Oswald</vt:lpstr>
      <vt:lpstr>Arimo Bold Italics</vt:lpstr>
      <vt:lpstr>Virtual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 INFORMATION MANAGEMENT</dc:title>
  <dc:creator>Student</dc:creator>
  <cp:lastModifiedBy>Jomar Sangil</cp:lastModifiedBy>
  <cp:revision>1</cp:revision>
  <dcterms:created xsi:type="dcterms:W3CDTF">2006-08-16T00:00:00Z</dcterms:created>
  <dcterms:modified xsi:type="dcterms:W3CDTF">2024-08-18T23:37:37Z</dcterms:modified>
  <dc:identifier>DAFs5_Dkzqo</dc:identifier>
</cp:coreProperties>
</file>